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4"/>
  </p:sldMasterIdLst>
  <p:notesMasterIdLst>
    <p:notesMasterId r:id="rId28"/>
  </p:notesMasterIdLst>
  <p:sldIdLst>
    <p:sldId id="819" r:id="rId5"/>
    <p:sldId id="815" r:id="rId6"/>
    <p:sldId id="769" r:id="rId7"/>
    <p:sldId id="794" r:id="rId8"/>
    <p:sldId id="858" r:id="rId9"/>
    <p:sldId id="3605" r:id="rId10"/>
    <p:sldId id="3604" r:id="rId11"/>
    <p:sldId id="780" r:id="rId12"/>
    <p:sldId id="782" r:id="rId13"/>
    <p:sldId id="3611" r:id="rId14"/>
    <p:sldId id="848" r:id="rId15"/>
    <p:sldId id="849" r:id="rId16"/>
    <p:sldId id="3606" r:id="rId17"/>
    <p:sldId id="3595" r:id="rId18"/>
    <p:sldId id="3603" r:id="rId19"/>
    <p:sldId id="3597" r:id="rId20"/>
    <p:sldId id="3602" r:id="rId21"/>
    <p:sldId id="3607" r:id="rId22"/>
    <p:sldId id="3608" r:id="rId23"/>
    <p:sldId id="3609" r:id="rId24"/>
    <p:sldId id="852" r:id="rId25"/>
    <p:sldId id="3610" r:id="rId26"/>
    <p:sldId id="860" r:id="rId2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tenje Oliver" initials="N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0DCF8-8CCB-46D7-A668-D1F70733C0C6}" v="7" dt="2023-09-19T20:52:55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70040" autoAdjust="0"/>
  </p:normalViewPr>
  <p:slideViewPr>
    <p:cSldViewPr snapToGrid="0">
      <p:cViewPr>
        <p:scale>
          <a:sx n="47" d="100"/>
          <a:sy n="47" d="100"/>
        </p:scale>
        <p:origin x="1236" y="3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ier van Weelden" userId="a1347b9c-d291-4d5b-9cb3-c6a072bd2060" providerId="ADAL" clId="{96C11C85-4916-4035-9573-02FB65C245A6}"/>
    <pc:docChg chg="undo custSel addSld modSld">
      <pc:chgData name="Rogier van Weelden" userId="a1347b9c-d291-4d5b-9cb3-c6a072bd2060" providerId="ADAL" clId="{96C11C85-4916-4035-9573-02FB65C245A6}" dt="2022-09-23T12:10:23.904" v="111"/>
      <pc:docMkLst>
        <pc:docMk/>
      </pc:docMkLst>
      <pc:sldChg chg="addSp modSp mod">
        <pc:chgData name="Rogier van Weelden" userId="a1347b9c-d291-4d5b-9cb3-c6a072bd2060" providerId="ADAL" clId="{96C11C85-4916-4035-9573-02FB65C245A6}" dt="2022-09-23T10:39:51.030" v="59" actId="20577"/>
        <pc:sldMkLst>
          <pc:docMk/>
          <pc:sldMk cId="679918712" sldId="769"/>
        </pc:sldMkLst>
        <pc:spChg chg="add mod">
          <ac:chgData name="Rogier van Weelden" userId="a1347b9c-d291-4d5b-9cb3-c6a072bd2060" providerId="ADAL" clId="{96C11C85-4916-4035-9573-02FB65C245A6}" dt="2022-09-23T10:39:51.030" v="59" actId="20577"/>
          <ac:spMkLst>
            <pc:docMk/>
            <pc:sldMk cId="679918712" sldId="769"/>
            <ac:spMk id="3" creationId="{85372875-255A-46BE-BBBD-C8611E80BB9B}"/>
          </ac:spMkLst>
        </pc:spChg>
        <pc:picChg chg="mod">
          <ac:chgData name="Rogier van Weelden" userId="a1347b9c-d291-4d5b-9cb3-c6a072bd2060" providerId="ADAL" clId="{96C11C85-4916-4035-9573-02FB65C245A6}" dt="2022-09-23T10:38:31.762" v="3" actId="1076"/>
          <ac:picMkLst>
            <pc:docMk/>
            <pc:sldMk cId="679918712" sldId="769"/>
            <ac:picMk id="7" creationId="{573B6361-155B-4B2B-B0AA-502B7B980CF9}"/>
          </ac:picMkLst>
        </pc:picChg>
      </pc:sldChg>
      <pc:sldChg chg="modSp mod">
        <pc:chgData name="Rogier van Weelden" userId="a1347b9c-d291-4d5b-9cb3-c6a072bd2060" providerId="ADAL" clId="{96C11C85-4916-4035-9573-02FB65C245A6}" dt="2022-09-23T10:41:20.664" v="110" actId="20577"/>
        <pc:sldMkLst>
          <pc:docMk/>
          <pc:sldMk cId="1596972373" sldId="815"/>
        </pc:sldMkLst>
        <pc:spChg chg="mod">
          <ac:chgData name="Rogier van Weelden" userId="a1347b9c-d291-4d5b-9cb3-c6a072bd2060" providerId="ADAL" clId="{96C11C85-4916-4035-9573-02FB65C245A6}" dt="2022-09-23T10:41:20.664" v="110" actId="20577"/>
          <ac:spMkLst>
            <pc:docMk/>
            <pc:sldMk cId="1596972373" sldId="815"/>
            <ac:spMk id="3" creationId="{BB25BC04-3DE9-479B-9C03-ACECCB11574F}"/>
          </ac:spMkLst>
        </pc:spChg>
      </pc:sldChg>
      <pc:sldChg chg="add">
        <pc:chgData name="Rogier van Weelden" userId="a1347b9c-d291-4d5b-9cb3-c6a072bd2060" providerId="ADAL" clId="{96C11C85-4916-4035-9573-02FB65C245A6}" dt="2022-09-23T12:10:23.904" v="111"/>
        <pc:sldMkLst>
          <pc:docMk/>
          <pc:sldMk cId="3573121161" sldId="3610"/>
        </pc:sldMkLst>
      </pc:sldChg>
    </pc:docChg>
  </pc:docChgLst>
  <pc:docChgLst>
    <pc:chgData name="Rogier van Weelden" userId="a1347b9c-d291-4d5b-9cb3-c6a072bd2060" providerId="ADAL" clId="{1D70DCF8-8CCB-46D7-A668-D1F70733C0C6}"/>
    <pc:docChg chg="undo custSel addSld delSld modSld">
      <pc:chgData name="Rogier van Weelden" userId="a1347b9c-d291-4d5b-9cb3-c6a072bd2060" providerId="ADAL" clId="{1D70DCF8-8CCB-46D7-A668-D1F70733C0C6}" dt="2023-09-19T20:55:01.921" v="1556" actId="20577"/>
      <pc:docMkLst>
        <pc:docMk/>
      </pc:docMkLst>
      <pc:sldChg chg="delSp modSp mod">
        <pc:chgData name="Rogier van Weelden" userId="a1347b9c-d291-4d5b-9cb3-c6a072bd2060" providerId="ADAL" clId="{1D70DCF8-8CCB-46D7-A668-D1F70733C0C6}" dt="2023-09-19T20:48:24.049" v="1501" actId="478"/>
        <pc:sldMkLst>
          <pc:docMk/>
          <pc:sldMk cId="679918712" sldId="769"/>
        </pc:sldMkLst>
        <pc:spChg chg="del mod">
          <ac:chgData name="Rogier van Weelden" userId="a1347b9c-d291-4d5b-9cb3-c6a072bd2060" providerId="ADAL" clId="{1D70DCF8-8CCB-46D7-A668-D1F70733C0C6}" dt="2023-09-19T20:48:24.049" v="1501" actId="478"/>
          <ac:spMkLst>
            <pc:docMk/>
            <pc:sldMk cId="679918712" sldId="769"/>
            <ac:spMk id="3" creationId="{85372875-255A-46BE-BBBD-C8611E80BB9B}"/>
          </ac:spMkLst>
        </pc:spChg>
      </pc:sldChg>
      <pc:sldChg chg="addSp modSp mod">
        <pc:chgData name="Rogier van Weelden" userId="a1347b9c-d291-4d5b-9cb3-c6a072bd2060" providerId="ADAL" clId="{1D70DCF8-8CCB-46D7-A668-D1F70733C0C6}" dt="2023-09-19T20:42:05.097" v="1019" actId="1076"/>
        <pc:sldMkLst>
          <pc:docMk/>
          <pc:sldMk cId="2927072120" sldId="782"/>
        </pc:sldMkLst>
        <pc:spChg chg="mod">
          <ac:chgData name="Rogier van Weelden" userId="a1347b9c-d291-4d5b-9cb3-c6a072bd2060" providerId="ADAL" clId="{1D70DCF8-8CCB-46D7-A668-D1F70733C0C6}" dt="2023-09-19T20:39:06.385" v="755" actId="5793"/>
          <ac:spMkLst>
            <pc:docMk/>
            <pc:sldMk cId="2927072120" sldId="782"/>
            <ac:spMk id="3" creationId="{F2F39215-8763-4DE4-876D-7F2C3AB30FBE}"/>
          </ac:spMkLst>
        </pc:spChg>
        <pc:picChg chg="add mod">
          <ac:chgData name="Rogier van Weelden" userId="a1347b9c-d291-4d5b-9cb3-c6a072bd2060" providerId="ADAL" clId="{1D70DCF8-8CCB-46D7-A668-D1F70733C0C6}" dt="2023-09-19T20:41:29.865" v="1015" actId="1076"/>
          <ac:picMkLst>
            <pc:docMk/>
            <pc:sldMk cId="2927072120" sldId="782"/>
            <ac:picMk id="5" creationId="{ECB01D3C-8470-0121-B82B-259E93BA1F97}"/>
          </ac:picMkLst>
        </pc:picChg>
        <pc:picChg chg="add mod">
          <ac:chgData name="Rogier van Weelden" userId="a1347b9c-d291-4d5b-9cb3-c6a072bd2060" providerId="ADAL" clId="{1D70DCF8-8CCB-46D7-A668-D1F70733C0C6}" dt="2023-09-19T20:42:05.097" v="1019" actId="1076"/>
          <ac:picMkLst>
            <pc:docMk/>
            <pc:sldMk cId="2927072120" sldId="782"/>
            <ac:picMk id="7" creationId="{6E372590-3C2F-8D1C-EA8A-B4636F702DF5}"/>
          </ac:picMkLst>
        </pc:picChg>
      </pc:sldChg>
      <pc:sldChg chg="del">
        <pc:chgData name="Rogier van Weelden" userId="a1347b9c-d291-4d5b-9cb3-c6a072bd2060" providerId="ADAL" clId="{1D70DCF8-8CCB-46D7-A668-D1F70733C0C6}" dt="2023-09-19T15:08:26.977" v="29" actId="47"/>
        <pc:sldMkLst>
          <pc:docMk/>
          <pc:sldMk cId="807474502" sldId="785"/>
        </pc:sldMkLst>
      </pc:sldChg>
      <pc:sldChg chg="modSp mod">
        <pc:chgData name="Rogier van Weelden" userId="a1347b9c-d291-4d5b-9cb3-c6a072bd2060" providerId="ADAL" clId="{1D70DCF8-8CCB-46D7-A668-D1F70733C0C6}" dt="2023-09-19T20:48:48.784" v="1502" actId="20577"/>
        <pc:sldMkLst>
          <pc:docMk/>
          <pc:sldMk cId="3269060929" sldId="794"/>
        </pc:sldMkLst>
        <pc:spChg chg="mod">
          <ac:chgData name="Rogier van Weelden" userId="a1347b9c-d291-4d5b-9cb3-c6a072bd2060" providerId="ADAL" clId="{1D70DCF8-8CCB-46D7-A668-D1F70733C0C6}" dt="2023-09-19T20:48:48.784" v="1502" actId="20577"/>
          <ac:spMkLst>
            <pc:docMk/>
            <pc:sldMk cId="3269060929" sldId="794"/>
            <ac:spMk id="3" creationId="{AF5E4092-05E1-4588-B400-8D6BB1DEC85F}"/>
          </ac:spMkLst>
        </pc:spChg>
      </pc:sldChg>
      <pc:sldChg chg="modSp mod">
        <pc:chgData name="Rogier van Weelden" userId="a1347b9c-d291-4d5b-9cb3-c6a072bd2060" providerId="ADAL" clId="{1D70DCF8-8CCB-46D7-A668-D1F70733C0C6}" dt="2023-09-19T20:48:00.360" v="1474" actId="20577"/>
        <pc:sldMkLst>
          <pc:docMk/>
          <pc:sldMk cId="1596972373" sldId="815"/>
        </pc:sldMkLst>
        <pc:spChg chg="mod">
          <ac:chgData name="Rogier van Weelden" userId="a1347b9c-d291-4d5b-9cb3-c6a072bd2060" providerId="ADAL" clId="{1D70DCF8-8CCB-46D7-A668-D1F70733C0C6}" dt="2023-09-19T20:48:00.360" v="1474" actId="20577"/>
          <ac:spMkLst>
            <pc:docMk/>
            <pc:sldMk cId="1596972373" sldId="815"/>
            <ac:spMk id="3" creationId="{BB25BC04-3DE9-479B-9C03-ACECCB11574F}"/>
          </ac:spMkLst>
        </pc:spChg>
      </pc:sldChg>
      <pc:sldChg chg="modSp mod">
        <pc:chgData name="Rogier van Weelden" userId="a1347b9c-d291-4d5b-9cb3-c6a072bd2060" providerId="ADAL" clId="{1D70DCF8-8CCB-46D7-A668-D1F70733C0C6}" dt="2023-09-19T15:06:35.403" v="16" actId="20577"/>
        <pc:sldMkLst>
          <pc:docMk/>
          <pc:sldMk cId="776719993" sldId="819"/>
        </pc:sldMkLst>
        <pc:spChg chg="mod">
          <ac:chgData name="Rogier van Weelden" userId="a1347b9c-d291-4d5b-9cb3-c6a072bd2060" providerId="ADAL" clId="{1D70DCF8-8CCB-46D7-A668-D1F70733C0C6}" dt="2023-09-19T15:06:35.403" v="16" actId="20577"/>
          <ac:spMkLst>
            <pc:docMk/>
            <pc:sldMk cId="776719993" sldId="819"/>
            <ac:spMk id="7" creationId="{F2A1F237-1EBF-4CAB-B9C1-5626A9CE6693}"/>
          </ac:spMkLst>
        </pc:spChg>
      </pc:sldChg>
      <pc:sldChg chg="modSp mod">
        <pc:chgData name="Rogier van Weelden" userId="a1347b9c-d291-4d5b-9cb3-c6a072bd2060" providerId="ADAL" clId="{1D70DCF8-8CCB-46D7-A668-D1F70733C0C6}" dt="2023-09-19T20:46:40.814" v="1393" actId="20577"/>
        <pc:sldMkLst>
          <pc:docMk/>
          <pc:sldMk cId="539818631" sldId="848"/>
        </pc:sldMkLst>
        <pc:spChg chg="mod">
          <ac:chgData name="Rogier van Weelden" userId="a1347b9c-d291-4d5b-9cb3-c6a072bd2060" providerId="ADAL" clId="{1D70DCF8-8CCB-46D7-A668-D1F70733C0C6}" dt="2023-09-19T17:55:22.509" v="560" actId="20577"/>
          <ac:spMkLst>
            <pc:docMk/>
            <pc:sldMk cId="539818631" sldId="848"/>
            <ac:spMk id="2" creationId="{A24A16DD-F184-4F7E-B0E2-6140F0F917B1}"/>
          </ac:spMkLst>
        </pc:spChg>
        <pc:spChg chg="mod">
          <ac:chgData name="Rogier van Weelden" userId="a1347b9c-d291-4d5b-9cb3-c6a072bd2060" providerId="ADAL" clId="{1D70DCF8-8CCB-46D7-A668-D1F70733C0C6}" dt="2023-09-19T20:46:40.814" v="1393" actId="20577"/>
          <ac:spMkLst>
            <pc:docMk/>
            <pc:sldMk cId="539818631" sldId="848"/>
            <ac:spMk id="3" creationId="{141BE937-B259-4F12-A693-DD2CC2D2A749}"/>
          </ac:spMkLst>
        </pc:spChg>
      </pc:sldChg>
      <pc:sldChg chg="del">
        <pc:chgData name="Rogier van Weelden" userId="a1347b9c-d291-4d5b-9cb3-c6a072bd2060" providerId="ADAL" clId="{1D70DCF8-8CCB-46D7-A668-D1F70733C0C6}" dt="2023-09-19T15:08:15.879" v="28" actId="47"/>
        <pc:sldMkLst>
          <pc:docMk/>
          <pc:sldMk cId="400270538" sldId="859"/>
        </pc:sldMkLst>
      </pc:sldChg>
      <pc:sldChg chg="modSp mod">
        <pc:chgData name="Rogier van Weelden" userId="a1347b9c-d291-4d5b-9cb3-c6a072bd2060" providerId="ADAL" clId="{1D70DCF8-8CCB-46D7-A668-D1F70733C0C6}" dt="2023-09-19T20:55:01.921" v="1556" actId="20577"/>
        <pc:sldMkLst>
          <pc:docMk/>
          <pc:sldMk cId="2129525060" sldId="860"/>
        </pc:sldMkLst>
        <pc:spChg chg="mod">
          <ac:chgData name="Rogier van Weelden" userId="a1347b9c-d291-4d5b-9cb3-c6a072bd2060" providerId="ADAL" clId="{1D70DCF8-8CCB-46D7-A668-D1F70733C0C6}" dt="2023-09-19T20:55:01.921" v="1556" actId="20577"/>
          <ac:spMkLst>
            <pc:docMk/>
            <pc:sldMk cId="2129525060" sldId="860"/>
            <ac:spMk id="3" creationId="{5309F3D5-FD15-41A8-9ACB-F7553B153A4D}"/>
          </ac:spMkLst>
        </pc:spChg>
      </pc:sldChg>
      <pc:sldChg chg="modSp mod">
        <pc:chgData name="Rogier van Weelden" userId="a1347b9c-d291-4d5b-9cb3-c6a072bd2060" providerId="ADAL" clId="{1D70DCF8-8CCB-46D7-A668-D1F70733C0C6}" dt="2023-09-19T20:50:42.104" v="1513" actId="20577"/>
        <pc:sldMkLst>
          <pc:docMk/>
          <pc:sldMk cId="531500234" sldId="3595"/>
        </pc:sldMkLst>
        <pc:spChg chg="mod">
          <ac:chgData name="Rogier van Weelden" userId="a1347b9c-d291-4d5b-9cb3-c6a072bd2060" providerId="ADAL" clId="{1D70DCF8-8CCB-46D7-A668-D1F70733C0C6}" dt="2023-09-19T20:50:42.104" v="1513" actId="20577"/>
          <ac:spMkLst>
            <pc:docMk/>
            <pc:sldMk cId="531500234" sldId="3595"/>
            <ac:spMk id="4" creationId="{7B432C69-A1DA-4115-828F-9ECBF3877EDC}"/>
          </ac:spMkLst>
        </pc:spChg>
      </pc:sldChg>
      <pc:sldChg chg="new del">
        <pc:chgData name="Rogier van Weelden" userId="a1347b9c-d291-4d5b-9cb3-c6a072bd2060" providerId="ADAL" clId="{1D70DCF8-8CCB-46D7-A668-D1F70733C0C6}" dt="2023-09-19T17:40:38.392" v="87" actId="680"/>
        <pc:sldMkLst>
          <pc:docMk/>
          <pc:sldMk cId="3039327315" sldId="3610"/>
        </pc:sldMkLst>
      </pc:sldChg>
      <pc:sldChg chg="del">
        <pc:chgData name="Rogier van Weelden" userId="a1347b9c-d291-4d5b-9cb3-c6a072bd2060" providerId="ADAL" clId="{1D70DCF8-8CCB-46D7-A668-D1F70733C0C6}" dt="2023-09-19T15:09:11.843" v="30" actId="47"/>
        <pc:sldMkLst>
          <pc:docMk/>
          <pc:sldMk cId="3573121161" sldId="3610"/>
        </pc:sldMkLst>
      </pc:sldChg>
      <pc:sldChg chg="addSp modSp add mod setBg">
        <pc:chgData name="Rogier van Weelden" userId="a1347b9c-d291-4d5b-9cb3-c6a072bd2060" providerId="ADAL" clId="{1D70DCF8-8CCB-46D7-A668-D1F70733C0C6}" dt="2023-09-19T20:53:55.712" v="1530" actId="20577"/>
        <pc:sldMkLst>
          <pc:docMk/>
          <pc:sldMk cId="3676232822" sldId="3610"/>
        </pc:sldMkLst>
        <pc:spChg chg="mod">
          <ac:chgData name="Rogier van Weelden" userId="a1347b9c-d291-4d5b-9cb3-c6a072bd2060" providerId="ADAL" clId="{1D70DCF8-8CCB-46D7-A668-D1F70733C0C6}" dt="2023-09-19T20:53:13.981" v="1518" actId="26606"/>
          <ac:spMkLst>
            <pc:docMk/>
            <pc:sldMk cId="3676232822" sldId="3610"/>
            <ac:spMk id="2" creationId="{C79BFE29-2F18-4D85-A4E4-BC347304D1DB}"/>
          </ac:spMkLst>
        </pc:spChg>
        <pc:spChg chg="mod">
          <ac:chgData name="Rogier van Weelden" userId="a1347b9c-d291-4d5b-9cb3-c6a072bd2060" providerId="ADAL" clId="{1D70DCF8-8CCB-46D7-A668-D1F70733C0C6}" dt="2023-09-19T20:53:55.712" v="1530" actId="20577"/>
          <ac:spMkLst>
            <pc:docMk/>
            <pc:sldMk cId="3676232822" sldId="3610"/>
            <ac:spMk id="3" creationId="{A0A4BF33-021E-4F24-A26F-4F3C8DE05B1F}"/>
          </ac:spMkLst>
        </pc:spChg>
        <pc:spChg chg="add mod">
          <ac:chgData name="Rogier van Weelden" userId="a1347b9c-d291-4d5b-9cb3-c6a072bd2060" providerId="ADAL" clId="{1D70DCF8-8CCB-46D7-A668-D1F70733C0C6}" dt="2023-09-19T20:53:50.752" v="1529" actId="1035"/>
          <ac:spMkLst>
            <pc:docMk/>
            <pc:sldMk cId="3676232822" sldId="3610"/>
            <ac:spMk id="5" creationId="{BB2B7D7C-BC2B-9AA6-2E31-B07C5C27B92E}"/>
          </ac:spMkLst>
        </pc:spChg>
        <pc:spChg chg="add">
          <ac:chgData name="Rogier van Weelden" userId="a1347b9c-d291-4d5b-9cb3-c6a072bd2060" providerId="ADAL" clId="{1D70DCF8-8CCB-46D7-A668-D1F70733C0C6}" dt="2023-09-19T20:53:13.981" v="1518" actId="26606"/>
          <ac:spMkLst>
            <pc:docMk/>
            <pc:sldMk cId="3676232822" sldId="3610"/>
            <ac:spMk id="9" creationId="{D6CEF2A9-EF08-4FB3-AFFB-C5F77AB6E028}"/>
          </ac:spMkLst>
        </pc:spChg>
        <pc:spChg chg="add">
          <ac:chgData name="Rogier van Weelden" userId="a1347b9c-d291-4d5b-9cb3-c6a072bd2060" providerId="ADAL" clId="{1D70DCF8-8CCB-46D7-A668-D1F70733C0C6}" dt="2023-09-19T20:53:13.981" v="1518" actId="26606"/>
          <ac:spMkLst>
            <pc:docMk/>
            <pc:sldMk cId="3676232822" sldId="3610"/>
            <ac:spMk id="11" creationId="{4109C3C2-C0A8-4559-8462-8007573DF44C}"/>
          </ac:spMkLst>
        </pc:spChg>
        <pc:spChg chg="add">
          <ac:chgData name="Rogier van Weelden" userId="a1347b9c-d291-4d5b-9cb3-c6a072bd2060" providerId="ADAL" clId="{1D70DCF8-8CCB-46D7-A668-D1F70733C0C6}" dt="2023-09-19T20:53:13.981" v="1518" actId="26606"/>
          <ac:spMkLst>
            <pc:docMk/>
            <pc:sldMk cId="3676232822" sldId="3610"/>
            <ac:spMk id="13" creationId="{4C535542-B72A-4DE0-BE5A-5EA00508C77D}"/>
          </ac:spMkLst>
        </pc:spChg>
        <pc:spChg chg="add">
          <ac:chgData name="Rogier van Weelden" userId="a1347b9c-d291-4d5b-9cb3-c6a072bd2060" providerId="ADAL" clId="{1D70DCF8-8CCB-46D7-A668-D1F70733C0C6}" dt="2023-09-19T20:53:13.981" v="1518" actId="26606"/>
          <ac:spMkLst>
            <pc:docMk/>
            <pc:sldMk cId="3676232822" sldId="3610"/>
            <ac:spMk id="15" creationId="{11DF0705-615B-4CF3-A16F-8C14680D8BA6}"/>
          </ac:spMkLst>
        </pc:spChg>
        <pc:picChg chg="add mod">
          <ac:chgData name="Rogier van Weelden" userId="a1347b9c-d291-4d5b-9cb3-c6a072bd2060" providerId="ADAL" clId="{1D70DCF8-8CCB-46D7-A668-D1F70733C0C6}" dt="2023-09-19T20:53:29.012" v="1520" actId="27614"/>
          <ac:picMkLst>
            <pc:docMk/>
            <pc:sldMk cId="3676232822" sldId="3610"/>
            <ac:picMk id="4" creationId="{67A22D18-4F26-BFC9-F3E6-5C07F9D800FF}"/>
          </ac:picMkLst>
        </pc:picChg>
      </pc:sldChg>
      <pc:sldChg chg="new del">
        <pc:chgData name="Rogier van Weelden" userId="a1347b9c-d291-4d5b-9cb3-c6a072bd2060" providerId="ADAL" clId="{1D70DCF8-8CCB-46D7-A668-D1F70733C0C6}" dt="2023-09-19T17:44:07.865" v="372" actId="680"/>
        <pc:sldMkLst>
          <pc:docMk/>
          <pc:sldMk cId="863358018" sldId="3611"/>
        </pc:sldMkLst>
      </pc:sldChg>
      <pc:sldChg chg="modSp add mod">
        <pc:chgData name="Rogier van Weelden" userId="a1347b9c-d291-4d5b-9cb3-c6a072bd2060" providerId="ADAL" clId="{1D70DCF8-8CCB-46D7-A668-D1F70733C0C6}" dt="2023-09-19T20:49:53.028" v="1503" actId="20577"/>
        <pc:sldMkLst>
          <pc:docMk/>
          <pc:sldMk cId="2378516891" sldId="3611"/>
        </pc:sldMkLst>
        <pc:spChg chg="mod">
          <ac:chgData name="Rogier van Weelden" userId="a1347b9c-d291-4d5b-9cb3-c6a072bd2060" providerId="ADAL" clId="{1D70DCF8-8CCB-46D7-A668-D1F70733C0C6}" dt="2023-09-19T20:39:19.263" v="778" actId="20577"/>
          <ac:spMkLst>
            <pc:docMk/>
            <pc:sldMk cId="2378516891" sldId="3611"/>
            <ac:spMk id="2" creationId="{E18023A1-A989-402C-BE11-735F5F48D83B}"/>
          </ac:spMkLst>
        </pc:spChg>
        <pc:spChg chg="mod">
          <ac:chgData name="Rogier van Weelden" userId="a1347b9c-d291-4d5b-9cb3-c6a072bd2060" providerId="ADAL" clId="{1D70DCF8-8CCB-46D7-A668-D1F70733C0C6}" dt="2023-09-19T20:49:53.028" v="1503" actId="20577"/>
          <ac:spMkLst>
            <pc:docMk/>
            <pc:sldMk cId="2378516891" sldId="3611"/>
            <ac:spMk id="3" creationId="{F2F39215-8763-4DE4-876D-7F2C3AB30FB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210E5-FC98-4627-8403-223EABB0F37B}" type="datetimeFigureOut">
              <a:rPr lang="nl-NL" smtClean="0"/>
              <a:t>19-9-2023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092D2-342C-4322-9557-1E26656F80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72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234E5-7095-B04D-827D-EA04DF1E482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018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venir Next Condensed"/>
              </a:rPr>
              <a:t>Static visualizations are commonly seen as infographics posted on the web or printed as handouts. Usually focused on a specific data story, users can’t go beyond a single view to explore additional stories beyond what’s in front of them. The story is specifically captured in an engaging single page layout.</a:t>
            </a:r>
          </a:p>
          <a:p>
            <a:endParaRPr lang="en-US" sz="1200" dirty="0">
              <a:latin typeface="Avenir Next Condensed"/>
            </a:endParaRPr>
          </a:p>
          <a:p>
            <a:r>
              <a:rPr lang="en-US" sz="1200" dirty="0">
                <a:latin typeface="Avenir Next Condensed"/>
              </a:rPr>
              <a:t>All kinds of visuals that we learn in the previous week can be made into static and interactive visual.</a:t>
            </a:r>
            <a:endParaRPr lang="en-NL" sz="1200" dirty="0">
              <a:latin typeface="Avenir Next Condensed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92D2-342C-4322-9557-1E26656F80F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360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092D2-342C-4322-9557-1E26656F80F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454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33489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52350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16844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29898" y="3771174"/>
            <a:ext cx="7277753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6711919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accent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71461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10500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78647"/>
      </p:ext>
    </p:extLst>
  </p:cSld>
  <p:clrMapOvr>
    <a:masterClrMapping/>
  </p:clrMapOvr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84537"/>
      </p:ext>
    </p:extLst>
  </p:cSld>
  <p:clrMapOvr>
    <a:masterClrMapping/>
  </p:clrMapOvr>
  <p:hf sldNum="0"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82277"/>
      </p:ext>
    </p:extLst>
  </p:cSld>
  <p:clrMapOvr>
    <a:masterClrMapping/>
  </p:clrMapOvr>
  <p:hf sldNum="0"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jdelijke aanduiding voor tekst 26">
            <a:extLst>
              <a:ext uri="{FF2B5EF4-FFF2-40B4-BE49-F238E27FC236}">
                <a16:creationId xmlns:a16="http://schemas.microsoft.com/office/drawing/2014/main" id="{62D72DF6-455F-49BB-BA77-CFB0EF8243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3003" y="1884366"/>
            <a:ext cx="10449378" cy="3089275"/>
          </a:xfrm>
        </p:spPr>
        <p:txBody>
          <a:bodyPr>
            <a:normAutofit/>
          </a:bodyPr>
          <a:lstStyle>
            <a:lvl1pPr marL="0" indent="0">
              <a:buNone/>
              <a:defRPr lang="en-GB" sz="6750" b="1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Avenir Next Condensed"/>
                <a:ea typeface="Avenir Next Condensed"/>
                <a:cs typeface="Avenir Next Condensed"/>
                <a:sym typeface="Helvetica Neue Medium"/>
              </a:defRPr>
            </a:lvl1pPr>
          </a:lstStyle>
          <a:p>
            <a:pPr lvl="0"/>
            <a:r>
              <a:rPr lang="nl-NL" sz="6750" dirty="0">
                <a:latin typeface="Avenir Next Condensed"/>
              </a:rPr>
              <a:t>VOORBEELD VAN EEN TITEL_</a:t>
            </a:r>
            <a:endParaRPr lang="en-GB" dirty="0"/>
          </a:p>
        </p:txBody>
      </p:sp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FDED8E11-341A-45D2-85B1-F7C4DB5323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003" y="5095875"/>
            <a:ext cx="10449378" cy="1009650"/>
          </a:xfrm>
        </p:spPr>
        <p:txBody>
          <a:bodyPr>
            <a:normAutofit/>
          </a:bodyPr>
          <a:lstStyle>
            <a:lvl1pPr marL="0" indent="0">
              <a:buNone/>
              <a:defRPr lang="en-GB" sz="33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Avenir Next Condensed"/>
                <a:ea typeface="Avenir Next Condensed Medium"/>
                <a:cs typeface="Avenir Next Condensed Medium"/>
                <a:sym typeface="Avenir Next Condensed Medium"/>
              </a:defRPr>
            </a:lvl1pPr>
          </a:lstStyle>
          <a:p>
            <a:pPr lvl="0"/>
            <a:r>
              <a:rPr lang="nl-NL" dirty="0"/>
              <a:t>VOORBEELD VAN EEN ONDERTITEL</a:t>
            </a:r>
            <a:endParaRPr lang="en-GB" dirty="0"/>
          </a:p>
        </p:txBody>
      </p:sp>
      <p:sp>
        <p:nvSpPr>
          <p:cNvPr id="34" name="Tijdelijke aanduiding voor tekst 33">
            <a:extLst>
              <a:ext uri="{FF2B5EF4-FFF2-40B4-BE49-F238E27FC236}">
                <a16:creationId xmlns:a16="http://schemas.microsoft.com/office/drawing/2014/main" id="{D9C3A310-643B-4139-9F62-77D0667471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001" y="1196300"/>
            <a:ext cx="10456079" cy="588915"/>
          </a:xfrm>
        </p:spPr>
        <p:txBody>
          <a:bodyPr anchor="b">
            <a:noAutofit/>
          </a:bodyPr>
          <a:lstStyle>
            <a:lvl1pPr marL="0" indent="0">
              <a:buNone/>
              <a:defRPr lang="nl-NL" sz="2461" b="0" kern="1200" baseline="0" dirty="0" smtClean="0">
                <a:solidFill>
                  <a:srgbClr val="E50856"/>
                </a:solidFill>
                <a:latin typeface="Avenir Next Condense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pPr lvl="0"/>
            <a:r>
              <a:rPr lang="nl-NL" dirty="0"/>
              <a:t>NAAM OPLEIDING/FACULTEIT</a:t>
            </a:r>
          </a:p>
        </p:txBody>
      </p:sp>
    </p:spTree>
    <p:extLst>
      <p:ext uri="{BB962C8B-B14F-4D97-AF65-F5344CB8AC3E}">
        <p14:creationId xmlns:p14="http://schemas.microsoft.com/office/powerpoint/2010/main" val="1876638146"/>
      </p:ext>
    </p:extLst>
  </p:cSld>
  <p:clrMapOvr>
    <a:masterClrMapping/>
  </p:clrMapOvr>
  <p:hf sldNum="0"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441" y="223843"/>
            <a:ext cx="10969943" cy="7413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>
                <a:solidFill>
                  <a:srgbClr val="002060"/>
                </a:solidFill>
              </a:defRPr>
            </a:lvl1pPr>
          </a:lstStyle>
          <a:p>
            <a:r>
              <a:rPr lang="nl-NL" dirty="0"/>
              <a:t>Standaard tekstpagina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DC7650-6021-4F0F-B628-A07B8A55F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8541" y="6319076"/>
            <a:ext cx="4467052" cy="361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Mastering the Supply Chain -</a:t>
            </a:r>
            <a:endParaRPr lang="nl-NL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870A49E1-BADA-4859-BB27-870AA6E95BB1}"/>
              </a:ext>
            </a:extLst>
          </p:cNvPr>
          <p:cNvCxnSpPr/>
          <p:nvPr userDrawn="1"/>
        </p:nvCxnSpPr>
        <p:spPr>
          <a:xfrm>
            <a:off x="727395" y="1052052"/>
            <a:ext cx="210355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EEA5D563-F98F-4CBC-90A3-C5D9C5054D9C}"/>
              </a:ext>
            </a:extLst>
          </p:cNvPr>
          <p:cNvCxnSpPr>
            <a:cxnSpLocks/>
          </p:cNvCxnSpPr>
          <p:nvPr userDrawn="1"/>
        </p:nvCxnSpPr>
        <p:spPr>
          <a:xfrm>
            <a:off x="722478" y="6081271"/>
            <a:ext cx="1077826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27343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accent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59923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41589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55626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18567"/>
      </p:ext>
    </p:extLst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94932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0323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54499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alphaModFix amt="55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6770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91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2" r:id="rId19"/>
  </p:sldLayoutIdLst>
  <p:hf sldNum="0" hdr="0"/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zjken/multimodal-transportation-optimiza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explorers/coronavirus-data-explorer?zoomToSelection=true&amp;time=2020-03-01..latest&amp;facet=none&amp;country=USA~GBR~CAN~DEU~ITA~IND&amp;pickerSort=asc&amp;pickerMetric=location&amp;Metric=Confirmed+cases&amp;Interval=7-day+rolling+average&amp;Relative+to+Population=true&amp;Color+by+test+positivity=false" TargetMode="External"/><Relationship Id="rId2" Type="http://schemas.openxmlformats.org/officeDocument/2006/relationships/hyperlink" Target="https://census2-demo.heavy.ai/omnisci/dashboard/26?tab=-Mmd0tXBrEPn33vRyHK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3469956-3E34-4A7E-AC42-5F29FC9C5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Welcome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DD00CDA-3A4D-4591-BC6A-BE5F0D4069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>
                <a:latin typeface="Avenir Next Condensed Demi Bold"/>
              </a:rPr>
              <a:t>Storytelling with Data (The Art of Visualization)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5823422-1BE4-428D-8FA5-76A39362BEF4}"/>
              </a:ext>
            </a:extLst>
          </p:cNvPr>
          <p:cNvSpPr txBox="1">
            <a:spLocks/>
          </p:cNvSpPr>
          <p:nvPr/>
        </p:nvSpPr>
        <p:spPr>
          <a:xfrm>
            <a:off x="764243" y="4062973"/>
            <a:ext cx="9514218" cy="100938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200" b="0" kern="1200" baseline="0" dirty="0">
                <a:solidFill>
                  <a:srgbClr val="E50856"/>
                </a:solidFill>
                <a:latin typeface="Avenir Next Condensed"/>
                <a:ea typeface="+mj-ea"/>
                <a:cs typeface="Arial" panose="020B0604020202020204" pitchFamily="34" charset="0"/>
                <a:sym typeface="Avenir Next Condensed Demi Bold"/>
              </a:defRPr>
            </a:lvl1pPr>
          </a:lstStyle>
          <a:p>
            <a:endParaRPr lang="en-US" sz="5398" b="1" dirty="0">
              <a:latin typeface="Avenir Next Condensed Demi Bold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2A1F237-1EBF-4CAB-B9C1-5626A9CE6693}"/>
              </a:ext>
            </a:extLst>
          </p:cNvPr>
          <p:cNvSpPr txBox="1">
            <a:spLocks/>
          </p:cNvSpPr>
          <p:nvPr/>
        </p:nvSpPr>
        <p:spPr>
          <a:xfrm>
            <a:off x="846444" y="4567665"/>
            <a:ext cx="10915367" cy="1399501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200" b="0" kern="1200" baseline="0" dirty="0">
                <a:solidFill>
                  <a:srgbClr val="E50856"/>
                </a:solidFill>
                <a:latin typeface="Avenir Next Condensed"/>
                <a:ea typeface="+mj-ea"/>
                <a:cs typeface="Arial" panose="020B0604020202020204" pitchFamily="34" charset="0"/>
                <a:sym typeface="Avenir Next Condensed Demi Bold"/>
              </a:defRPr>
            </a:lvl1pPr>
          </a:lstStyle>
          <a:p>
            <a:r>
              <a:rPr lang="en-US" sz="4000" b="1" dirty="0">
                <a:latin typeface="Avenir Next Condensed Demi Bold"/>
              </a:rPr>
              <a:t>Week 3. Static and Interactive Data visualization</a:t>
            </a:r>
          </a:p>
          <a:p>
            <a:endParaRPr lang="en-US" sz="4000" b="1" dirty="0">
              <a:latin typeface="Avenir Next Condensed Demi Bold"/>
            </a:endParaRPr>
          </a:p>
          <a:p>
            <a:r>
              <a:rPr lang="en-US" sz="4000" b="1" dirty="0">
                <a:latin typeface="Avenir Next Condensed Demi Bold"/>
              </a:rPr>
              <a:t>20 September 2023</a:t>
            </a:r>
          </a:p>
        </p:txBody>
      </p:sp>
    </p:spTree>
    <p:extLst>
      <p:ext uri="{BB962C8B-B14F-4D97-AF65-F5344CB8AC3E}">
        <p14:creationId xmlns:p14="http://schemas.microsoft.com/office/powerpoint/2010/main" val="776719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023A1-A989-402C-BE11-735F5F48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Interactive visualizations: exercise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39215-8763-4DE4-876D-7F2C3AB30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25" y="2052919"/>
            <a:ext cx="9492703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With your neighbor: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Study the two examples on the previous slide. Follow the link to access the dashboards.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Try out how the dashboards work, note down things you have found out (like: what is the most common ethnicity in Los Angeles? Or: until today, which country had most COVID cases in 2023?).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Note down what you find about what makes them work really well. Write about specific dashboard components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Note down what could be improved, write about specific components as well. </a:t>
            </a:r>
            <a:endParaRPr lang="en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51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16DD-F184-4F7E-B0E2-6140F0F9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Visualization packages in Python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E937-B259-4F12-A693-DD2CC2D2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25" y="2052919"/>
            <a:ext cx="9784934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1. Folium (Geo-map, heatmaps)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2. </a:t>
            </a:r>
            <a:r>
              <a:rPr lang="en-US" sz="2400" dirty="0" err="1">
                <a:solidFill>
                  <a:schemeClr val="bg1"/>
                </a:solidFill>
                <a:latin typeface="Avenir Next Condensed"/>
              </a:rPr>
              <a:t>Plotly</a:t>
            </a: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 express / graphic objects (Interactive bar charts, etc.)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3. Dash &amp; </a:t>
            </a:r>
            <a:r>
              <a:rPr lang="en-US" sz="2400" dirty="0" err="1">
                <a:solidFill>
                  <a:schemeClr val="bg1"/>
                </a:solidFill>
                <a:latin typeface="Avenir Next Condensed"/>
              </a:rPr>
              <a:t>Streamlit</a:t>
            </a: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 (Interactive dashboards)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Avenir Next Condensed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… And more, these are the basics / most commonly used packages. </a:t>
            </a:r>
          </a:p>
          <a:p>
            <a:endParaRPr lang="en-US" sz="2400" dirty="0">
              <a:solidFill>
                <a:schemeClr val="bg1"/>
              </a:solidFill>
              <a:latin typeface="Avenir Next Condensed"/>
            </a:endParaRPr>
          </a:p>
          <a:p>
            <a:endParaRPr lang="en-NL" sz="2400" dirty="0">
              <a:solidFill>
                <a:schemeClr val="bg1"/>
              </a:solidFill>
              <a:latin typeface="Avenir Next Condensed"/>
            </a:endParaRPr>
          </a:p>
          <a:p>
            <a:endParaRPr lang="en-NL" sz="2400" dirty="0">
              <a:solidFill>
                <a:schemeClr val="bg1"/>
              </a:solidFill>
              <a:latin typeface="Avenir Nex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3981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4A97-E99B-4075-9673-89A8AB44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148313"/>
            <a:ext cx="10512862" cy="1325563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Dashboards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3F81CFE-7F69-48DA-81A4-C93D9AD35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30" y="1825625"/>
            <a:ext cx="6694366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18974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A712-5B0C-4711-B713-D13D9687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99" y="629266"/>
            <a:ext cx="3329461" cy="16419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  <a:latin typeface="Avenir Next Condensed"/>
              </a:rPr>
              <a:t>Juicy Fruit Corporation</a:t>
            </a:r>
            <a:endParaRPr lang="en-NL" b="1" dirty="0">
              <a:solidFill>
                <a:srgbClr val="FF0066"/>
              </a:solidFill>
              <a:latin typeface="Avenir Next Condensed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FDF72C9-B380-4B6E-828E-69A9CA5D7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 r="-2" b="219"/>
          <a:stretch/>
        </p:blipFill>
        <p:spPr bwMode="auto">
          <a:xfrm>
            <a:off x="4633473" y="10"/>
            <a:ext cx="755816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D6843-46AB-4A4C-81EC-0DB4D596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99" y="2438400"/>
            <a:ext cx="3855513" cy="406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FFF00"/>
                </a:solidFill>
                <a:latin typeface="Avenir Next Condensed"/>
                <a:cs typeface="Arial" panose="020B0604020202020204" pitchFamily="34" charset="0"/>
              </a:rPr>
              <a:t>Juicy Fruit Corporation </a:t>
            </a: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produces semi-fresh fruit juices</a:t>
            </a:r>
            <a:endParaRPr lang="en-US" sz="2400" dirty="0">
              <a:latin typeface="Avenir Next Condensed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Located in Eindhoven, The Netherlands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The Management would like to determine course of actions to make the company strive in the business.</a:t>
            </a:r>
          </a:p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FC17D-42A0-4AB4-A551-3685E402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7756" y="6355080"/>
            <a:ext cx="3413537" cy="304799"/>
          </a:xfrm>
        </p:spPr>
        <p:txBody>
          <a:bodyPr anchor="b">
            <a:normAutofit/>
          </a:bodyPr>
          <a:lstStyle/>
          <a:p>
            <a:pPr algn="r">
              <a:spcAft>
                <a:spcPts val="600"/>
              </a:spcAft>
            </a:pPr>
            <a:fld id="{54A441EE-D470-4D59-9D87-EF34F4BB8E02}" type="datetime1">
              <a:rPr lang="en-US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9/19/2023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589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6C947-932E-42A9-B1C2-58628275D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3" y="242581"/>
            <a:ext cx="10512862" cy="1325563"/>
          </a:xfrm>
        </p:spPr>
        <p:txBody>
          <a:bodyPr/>
          <a:lstStyle/>
          <a:p>
            <a:r>
              <a:rPr lang="nl-NL" sz="4000" b="1" dirty="0">
                <a:solidFill>
                  <a:srgbClr val="FF0066"/>
                </a:solidFill>
                <a:latin typeface="Avenir Next Condensed"/>
              </a:rPr>
              <a:t>The </a:t>
            </a:r>
            <a:r>
              <a:rPr lang="nl-NL" sz="4000" b="1" dirty="0" err="1">
                <a:solidFill>
                  <a:srgbClr val="FF0066"/>
                </a:solidFill>
                <a:latin typeface="Avenir Next Condensed"/>
              </a:rPr>
              <a:t>challenge</a:t>
            </a:r>
            <a:r>
              <a:rPr lang="nl-NL" sz="4000" b="1" dirty="0">
                <a:solidFill>
                  <a:srgbClr val="FF0066"/>
                </a:solidFill>
                <a:latin typeface="Avenir Next Condensed"/>
              </a:rPr>
              <a:t>…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B432C69-A1DA-4115-828F-9ECBF3877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0" y="1291195"/>
            <a:ext cx="10048884" cy="4195481"/>
          </a:xfrm>
        </p:spPr>
        <p:txBody>
          <a:bodyPr>
            <a:noAutofit/>
          </a:bodyPr>
          <a:lstStyle/>
          <a:p>
            <a:pPr lvl="1">
              <a:spcBef>
                <a:spcPts val="0"/>
              </a:spcBef>
            </a:pPr>
            <a:endParaRPr lang="en-US" sz="2400" dirty="0">
              <a:latin typeface="Avenir Next Condensed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A</a:t>
            </a:r>
            <a:r>
              <a:rPr lang="en-US" sz="2400" dirty="0">
                <a:latin typeface="Avenir Next Condensed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Avenir Next Condensed"/>
              </a:rPr>
              <a:t>TEAM of CONSULTANTS </a:t>
            </a: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has been hired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venir Next Condensed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The mission is to inform the CEO and the management on the current status of the company and on how to make the company profitable.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/>
              </a:solidFill>
              <a:latin typeface="Avenir Next Condensed"/>
            </a:endParaRPr>
          </a:p>
          <a:p>
            <a:pPr lvl="2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The team will create visualizations to understand the current situation of each department. </a:t>
            </a:r>
          </a:p>
          <a:p>
            <a:pPr lvl="2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Cross-relationship of the departments will be analyzed.</a:t>
            </a:r>
          </a:p>
          <a:p>
            <a:pPr lvl="2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Recommendations to the CEO will be provided in order to improve Juicy Fruit Corporation’s situation. </a:t>
            </a:r>
          </a:p>
          <a:p>
            <a:pPr lvl="2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The team will pitch to the CEO their findings and recommendations.</a:t>
            </a:r>
            <a:endParaRPr lang="nl-NL" sz="2400" dirty="0">
              <a:solidFill>
                <a:schemeClr val="bg1"/>
              </a:solidFill>
              <a:latin typeface="Avenir Next Condensed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0606F32-7EFC-48CE-B62E-136127A42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373" y="5486676"/>
            <a:ext cx="1416452" cy="12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0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1C09CB-BF3A-4DFA-AE94-C5C1AC381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6408" y="68263"/>
            <a:ext cx="6076008" cy="6091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4CAD6-2C30-4CD2-87B4-DB9731B40B40}"/>
              </a:ext>
            </a:extLst>
          </p:cNvPr>
          <p:cNvSpPr txBox="1"/>
          <p:nvPr/>
        </p:nvSpPr>
        <p:spPr>
          <a:xfrm>
            <a:off x="2062794" y="6267987"/>
            <a:ext cx="758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CRISP Model of Data Mining (Source: Wikipedia)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88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6C947-932E-42A9-B1C2-58628275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Management: 4 </a:t>
            </a:r>
            <a:r>
              <a:rPr lang="nl-NL" dirty="0" err="1"/>
              <a:t>Departments</a:t>
            </a:r>
            <a:endParaRPr lang="nl-NL" dirty="0"/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id="{513EAA86-844E-4A49-AADD-4E68948804B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533688" y="2397794"/>
            <a:ext cx="6094413" cy="267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nl-NL" sz="1799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2858548-FBC0-47BF-815E-9F66E7A8C354}"/>
              </a:ext>
            </a:extLst>
          </p:cNvPr>
          <p:cNvSpPr>
            <a:spLocks/>
          </p:cNvSpPr>
          <p:nvPr/>
        </p:nvSpPr>
        <p:spPr bwMode="auto">
          <a:xfrm>
            <a:off x="8502551" y="3151958"/>
            <a:ext cx="977759" cy="97257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0" y="0"/>
              </a:cxn>
              <a:cxn ang="0">
                <a:pos x="240" y="414"/>
              </a:cxn>
              <a:cxn ang="0">
                <a:pos x="0" y="0"/>
              </a:cxn>
            </a:cxnLst>
            <a:rect l="0" t="0" r="r" b="b"/>
            <a:pathLst>
              <a:path w="480" h="414">
                <a:moveTo>
                  <a:pt x="0" y="0"/>
                </a:moveTo>
                <a:lnTo>
                  <a:pt x="480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nl-NL" sz="1799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EA0453B0-AC68-48BE-9D52-86F065740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439" y="2862034"/>
            <a:ext cx="1105656" cy="21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nl-NL" sz="1400" b="1" dirty="0" err="1">
                <a:solidFill>
                  <a:srgbClr val="002060"/>
                </a:solidFill>
                <a:latin typeface="Calibri" pitchFamily="34" charset="0"/>
              </a:rPr>
              <a:t>Finished</a:t>
            </a:r>
            <a:r>
              <a:rPr lang="nl-NL" sz="1400" b="1" dirty="0">
                <a:solidFill>
                  <a:srgbClr val="002060"/>
                </a:solidFill>
                <a:latin typeface="Calibri" pitchFamily="34" charset="0"/>
              </a:rPr>
              <a:t> </a:t>
            </a:r>
            <a:r>
              <a:rPr lang="nl-NL" sz="1400" b="1" dirty="0" err="1">
                <a:solidFill>
                  <a:srgbClr val="002060"/>
                </a:solidFill>
                <a:latin typeface="Calibri" pitchFamily="34" charset="0"/>
              </a:rPr>
              <a:t>goods</a:t>
            </a:r>
            <a:endParaRPr lang="nl-NL" sz="1799" dirty="0">
              <a:solidFill>
                <a:srgbClr val="002060"/>
              </a:solidFill>
              <a:latin typeface="Arial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A8C9745A-A304-498B-A53A-B1B86A1C9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547" y="2853086"/>
            <a:ext cx="943859" cy="21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nl-NL" sz="1400" b="1" dirty="0" err="1">
                <a:solidFill>
                  <a:srgbClr val="002060"/>
                </a:solidFill>
                <a:latin typeface="Calibri" pitchFamily="34" charset="0"/>
              </a:rPr>
              <a:t>Components</a:t>
            </a:r>
            <a:endParaRPr lang="nl-NL" sz="1799" dirty="0">
              <a:solidFill>
                <a:srgbClr val="002060"/>
              </a:solidFill>
              <a:latin typeface="Arial" pitchFamily="34" charset="0"/>
            </a:endParaRP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A2A714F0-120A-465E-9439-A195614B84FD}"/>
              </a:ext>
            </a:extLst>
          </p:cNvPr>
          <p:cNvSpPr/>
          <p:nvPr/>
        </p:nvSpPr>
        <p:spPr>
          <a:xfrm>
            <a:off x="839197" y="3328148"/>
            <a:ext cx="1662191" cy="620192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799" b="1" dirty="0">
                <a:solidFill>
                  <a:srgbClr val="002060"/>
                </a:solidFill>
              </a:rPr>
              <a:t>Source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E1381F83-685D-4AD1-9C77-041565E82E23}"/>
              </a:ext>
            </a:extLst>
          </p:cNvPr>
          <p:cNvSpPr/>
          <p:nvPr/>
        </p:nvSpPr>
        <p:spPr>
          <a:xfrm>
            <a:off x="3785117" y="3338720"/>
            <a:ext cx="2309295" cy="620192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799" b="1" dirty="0">
                <a:solidFill>
                  <a:srgbClr val="002060"/>
                </a:solidFill>
              </a:rPr>
              <a:t>Make: </a:t>
            </a:r>
            <a:r>
              <a:rPr lang="nl-NL" sz="1799" dirty="0" err="1">
                <a:solidFill>
                  <a:srgbClr val="002060"/>
                </a:solidFill>
              </a:rPr>
              <a:t>Mixing</a:t>
            </a:r>
            <a:endParaRPr lang="nl-NL" sz="1799" dirty="0">
              <a:solidFill>
                <a:srgbClr val="002060"/>
              </a:solidFill>
            </a:endParaRP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C2B73F69-E409-4891-85B8-1255267BFAD1}"/>
              </a:ext>
            </a:extLst>
          </p:cNvPr>
          <p:cNvSpPr/>
          <p:nvPr/>
        </p:nvSpPr>
        <p:spPr>
          <a:xfrm>
            <a:off x="9543458" y="3338720"/>
            <a:ext cx="1662191" cy="620192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799" b="1" dirty="0" err="1">
                <a:solidFill>
                  <a:srgbClr val="002060"/>
                </a:solidFill>
              </a:rPr>
              <a:t>Deliver</a:t>
            </a:r>
            <a:endParaRPr lang="nl-NL" sz="1799" b="1" dirty="0">
              <a:solidFill>
                <a:srgbClr val="002060"/>
              </a:solidFill>
            </a:endParaRPr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A3A05BF3-22B9-4E89-AB22-75B2AD94CB48}"/>
              </a:ext>
            </a:extLst>
          </p:cNvPr>
          <p:cNvSpPr>
            <a:spLocks/>
          </p:cNvSpPr>
          <p:nvPr/>
        </p:nvSpPr>
        <p:spPr bwMode="auto">
          <a:xfrm>
            <a:off x="2707546" y="3162528"/>
            <a:ext cx="977759" cy="97257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0" y="0"/>
              </a:cxn>
              <a:cxn ang="0">
                <a:pos x="240" y="414"/>
              </a:cxn>
              <a:cxn ang="0">
                <a:pos x="0" y="0"/>
              </a:cxn>
            </a:cxnLst>
            <a:rect l="0" t="0" r="r" b="b"/>
            <a:pathLst>
              <a:path w="480" h="414">
                <a:moveTo>
                  <a:pt x="0" y="0"/>
                </a:moveTo>
                <a:lnTo>
                  <a:pt x="480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nl-NL" sz="1799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FD6FFE07-40A1-47AE-A642-0836F997A5ED}"/>
              </a:ext>
            </a:extLst>
          </p:cNvPr>
          <p:cNvSpPr/>
          <p:nvPr/>
        </p:nvSpPr>
        <p:spPr>
          <a:xfrm>
            <a:off x="6094413" y="3346265"/>
            <a:ext cx="2309295" cy="620191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799" b="1" dirty="0">
                <a:solidFill>
                  <a:srgbClr val="002060"/>
                </a:solidFill>
              </a:rPr>
              <a:t>Make: </a:t>
            </a:r>
            <a:r>
              <a:rPr lang="nl-NL" sz="1799" dirty="0" err="1">
                <a:solidFill>
                  <a:srgbClr val="002060"/>
                </a:solidFill>
              </a:rPr>
              <a:t>Bottling</a:t>
            </a:r>
            <a:endParaRPr lang="nl-NL" sz="1799" dirty="0">
              <a:solidFill>
                <a:srgbClr val="002060"/>
              </a:solidFill>
            </a:endParaRP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CE32720E-5D10-47AD-B10B-BB9BDE05048D}"/>
              </a:ext>
            </a:extLst>
          </p:cNvPr>
          <p:cNvSpPr/>
          <p:nvPr/>
        </p:nvSpPr>
        <p:spPr>
          <a:xfrm>
            <a:off x="5253415" y="1679155"/>
            <a:ext cx="1662191" cy="6201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799" b="1" i="1" dirty="0">
                <a:solidFill>
                  <a:srgbClr val="002060"/>
                </a:solidFill>
              </a:rPr>
              <a:t>Supply Chain</a:t>
            </a:r>
          </a:p>
        </p:txBody>
      </p:sp>
      <p:sp>
        <p:nvSpPr>
          <p:cNvPr id="42" name="Pijl: omlaag 41">
            <a:extLst>
              <a:ext uri="{FF2B5EF4-FFF2-40B4-BE49-F238E27FC236}">
                <a16:creationId xmlns:a16="http://schemas.microsoft.com/office/drawing/2014/main" id="{3A44C097-4CA0-4DB8-9AD5-4DD86B3F835D}"/>
              </a:ext>
            </a:extLst>
          </p:cNvPr>
          <p:cNvSpPr/>
          <p:nvPr/>
        </p:nvSpPr>
        <p:spPr>
          <a:xfrm>
            <a:off x="5824569" y="2400790"/>
            <a:ext cx="558468" cy="472040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3" name="Pijl: gebogen 42">
            <a:extLst>
              <a:ext uri="{FF2B5EF4-FFF2-40B4-BE49-F238E27FC236}">
                <a16:creationId xmlns:a16="http://schemas.microsoft.com/office/drawing/2014/main" id="{F86A17C2-EBC7-435F-BD8F-799A74F5BC8C}"/>
              </a:ext>
            </a:extLst>
          </p:cNvPr>
          <p:cNvSpPr/>
          <p:nvPr/>
        </p:nvSpPr>
        <p:spPr>
          <a:xfrm rot="5400000">
            <a:off x="7899575" y="1004998"/>
            <a:ext cx="817860" cy="2309294"/>
          </a:xfrm>
          <a:prstGeom prst="bentArrow">
            <a:avLst>
              <a:gd name="adj1" fmla="val 50000"/>
              <a:gd name="adj2" fmla="val 48829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</a:endParaRPr>
          </a:p>
        </p:txBody>
      </p:sp>
      <p:sp>
        <p:nvSpPr>
          <p:cNvPr id="44" name="Pijl: gebogen 43">
            <a:extLst>
              <a:ext uri="{FF2B5EF4-FFF2-40B4-BE49-F238E27FC236}">
                <a16:creationId xmlns:a16="http://schemas.microsoft.com/office/drawing/2014/main" id="{E8CD87FF-5539-4F5C-8511-AD4A759F2560}"/>
              </a:ext>
            </a:extLst>
          </p:cNvPr>
          <p:cNvSpPr/>
          <p:nvPr/>
        </p:nvSpPr>
        <p:spPr>
          <a:xfrm rot="16200000" flipH="1">
            <a:off x="3504794" y="1176666"/>
            <a:ext cx="817860" cy="2049030"/>
          </a:xfrm>
          <a:prstGeom prst="bentArrow">
            <a:avLst>
              <a:gd name="adj1" fmla="val 50000"/>
              <a:gd name="adj2" fmla="val 48829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</a:endParaRP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9BB61F34-0CB4-4B1D-8F8A-733369D133BE}"/>
              </a:ext>
            </a:extLst>
          </p:cNvPr>
          <p:cNvSpPr txBox="1"/>
          <p:nvPr/>
        </p:nvSpPr>
        <p:spPr>
          <a:xfrm>
            <a:off x="3144097" y="1341312"/>
            <a:ext cx="5825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i="1" dirty="0">
                <a:solidFill>
                  <a:srgbClr val="002060"/>
                </a:solidFill>
                <a:latin typeface="+mj-lt"/>
              </a:rPr>
              <a:t>“planning </a:t>
            </a:r>
            <a:r>
              <a:rPr lang="nl-NL" sz="1600" i="1" dirty="0" err="1">
                <a:solidFill>
                  <a:srgbClr val="002060"/>
                </a:solidFill>
                <a:latin typeface="+mj-lt"/>
              </a:rPr>
              <a:t>inventory</a:t>
            </a:r>
            <a:r>
              <a:rPr lang="nl-NL" sz="1600" i="1" dirty="0">
                <a:solidFill>
                  <a:srgbClr val="002060"/>
                </a:solidFill>
                <a:latin typeface="+mj-lt"/>
              </a:rPr>
              <a:t> of </a:t>
            </a:r>
            <a:r>
              <a:rPr lang="nl-NL" sz="1600" i="1" dirty="0" err="1">
                <a:solidFill>
                  <a:srgbClr val="002060"/>
                </a:solidFill>
                <a:latin typeface="+mj-lt"/>
              </a:rPr>
              <a:t>raw</a:t>
            </a:r>
            <a:r>
              <a:rPr lang="nl-NL" sz="1600" i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nl-NL" sz="1600" i="1" dirty="0" err="1">
                <a:solidFill>
                  <a:srgbClr val="002060"/>
                </a:solidFill>
                <a:latin typeface="+mj-lt"/>
              </a:rPr>
              <a:t>materials</a:t>
            </a:r>
            <a:r>
              <a:rPr lang="nl-NL" sz="1600" i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nl-NL" sz="1600" i="1" dirty="0" err="1">
                <a:solidFill>
                  <a:srgbClr val="002060"/>
                </a:solidFill>
                <a:latin typeface="+mj-lt"/>
              </a:rPr>
              <a:t>and</a:t>
            </a:r>
            <a:r>
              <a:rPr lang="nl-NL" sz="1600" i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nl-NL" sz="1600" i="1" dirty="0" err="1">
                <a:solidFill>
                  <a:srgbClr val="002060"/>
                </a:solidFill>
                <a:latin typeface="+mj-lt"/>
              </a:rPr>
              <a:t>finished</a:t>
            </a:r>
            <a:r>
              <a:rPr lang="nl-NL" sz="1600" i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nl-NL" sz="1600" i="1" dirty="0" err="1">
                <a:solidFill>
                  <a:srgbClr val="002060"/>
                </a:solidFill>
                <a:latin typeface="+mj-lt"/>
              </a:rPr>
              <a:t>goods</a:t>
            </a:r>
            <a:r>
              <a:rPr lang="nl-NL" sz="1600" i="1" dirty="0">
                <a:solidFill>
                  <a:srgbClr val="002060"/>
                </a:solidFill>
                <a:latin typeface="+mj-lt"/>
              </a:rPr>
              <a:t>”</a:t>
            </a:r>
          </a:p>
        </p:txBody>
      </p:sp>
      <p:sp>
        <p:nvSpPr>
          <p:cNvPr id="46" name="Pijl: omlaag 45">
            <a:extLst>
              <a:ext uri="{FF2B5EF4-FFF2-40B4-BE49-F238E27FC236}">
                <a16:creationId xmlns:a16="http://schemas.microsoft.com/office/drawing/2014/main" id="{3B292B47-56C2-46CC-B569-2CFDE3307103}"/>
              </a:ext>
            </a:extLst>
          </p:cNvPr>
          <p:cNvSpPr/>
          <p:nvPr/>
        </p:nvSpPr>
        <p:spPr>
          <a:xfrm rot="10800000">
            <a:off x="1396007" y="4173185"/>
            <a:ext cx="558468" cy="472040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7" name="Pijl: omlaag 46">
            <a:extLst>
              <a:ext uri="{FF2B5EF4-FFF2-40B4-BE49-F238E27FC236}">
                <a16:creationId xmlns:a16="http://schemas.microsoft.com/office/drawing/2014/main" id="{B72AD607-8463-4538-A4D1-A8881987C997}"/>
              </a:ext>
            </a:extLst>
          </p:cNvPr>
          <p:cNvSpPr/>
          <p:nvPr/>
        </p:nvSpPr>
        <p:spPr>
          <a:xfrm rot="10800000">
            <a:off x="10120449" y="4173185"/>
            <a:ext cx="558468" cy="472040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8" name="Pijl: omlaag 47">
            <a:extLst>
              <a:ext uri="{FF2B5EF4-FFF2-40B4-BE49-F238E27FC236}">
                <a16:creationId xmlns:a16="http://schemas.microsoft.com/office/drawing/2014/main" id="{888A1084-32E9-48A1-ACBB-CF8266ADD9D0}"/>
              </a:ext>
            </a:extLst>
          </p:cNvPr>
          <p:cNvSpPr/>
          <p:nvPr/>
        </p:nvSpPr>
        <p:spPr>
          <a:xfrm rot="10800000">
            <a:off x="5797075" y="4173185"/>
            <a:ext cx="558468" cy="472040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F59CA547-7368-4015-B17B-2955F2297EB2}"/>
              </a:ext>
            </a:extLst>
          </p:cNvPr>
          <p:cNvSpPr/>
          <p:nvPr/>
        </p:nvSpPr>
        <p:spPr>
          <a:xfrm>
            <a:off x="802631" y="4744499"/>
            <a:ext cx="1662191" cy="62019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799" b="1" i="1" dirty="0">
                <a:solidFill>
                  <a:srgbClr val="002060"/>
                </a:solidFill>
              </a:rPr>
              <a:t>Purchasing</a:t>
            </a: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8CA7A0B7-2D30-459D-9610-AC76F1A1F6DB}"/>
              </a:ext>
            </a:extLst>
          </p:cNvPr>
          <p:cNvSpPr/>
          <p:nvPr/>
        </p:nvSpPr>
        <p:spPr>
          <a:xfrm>
            <a:off x="5273482" y="4755070"/>
            <a:ext cx="1662191" cy="62019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799" b="1" i="1" dirty="0">
                <a:solidFill>
                  <a:srgbClr val="002060"/>
                </a:solidFill>
              </a:rPr>
              <a:t>Operations</a:t>
            </a:r>
          </a:p>
        </p:txBody>
      </p:sp>
      <p:sp>
        <p:nvSpPr>
          <p:cNvPr id="51" name="Rechthoek 50">
            <a:extLst>
              <a:ext uri="{FF2B5EF4-FFF2-40B4-BE49-F238E27FC236}">
                <a16:creationId xmlns:a16="http://schemas.microsoft.com/office/drawing/2014/main" id="{E95310E0-86B6-45E9-A681-D358112F1A27}"/>
              </a:ext>
            </a:extLst>
          </p:cNvPr>
          <p:cNvSpPr/>
          <p:nvPr/>
        </p:nvSpPr>
        <p:spPr>
          <a:xfrm>
            <a:off x="9511054" y="4755070"/>
            <a:ext cx="1662191" cy="62019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799" b="1" dirty="0">
                <a:solidFill>
                  <a:srgbClr val="002060"/>
                </a:solidFill>
              </a:rPr>
              <a:t>Sales</a:t>
            </a:r>
          </a:p>
        </p:txBody>
      </p:sp>
      <p:sp>
        <p:nvSpPr>
          <p:cNvPr id="52" name="Pijl: gebogen 51">
            <a:extLst>
              <a:ext uri="{FF2B5EF4-FFF2-40B4-BE49-F238E27FC236}">
                <a16:creationId xmlns:a16="http://schemas.microsoft.com/office/drawing/2014/main" id="{53B7BBEC-6CC3-4B7E-B5B4-F954C810D766}"/>
              </a:ext>
            </a:extLst>
          </p:cNvPr>
          <p:cNvSpPr/>
          <p:nvPr/>
        </p:nvSpPr>
        <p:spPr>
          <a:xfrm rot="16200000">
            <a:off x="3449168" y="3760586"/>
            <a:ext cx="817860" cy="2150377"/>
          </a:xfrm>
          <a:prstGeom prst="bentArrow">
            <a:avLst>
              <a:gd name="adj1" fmla="val 50000"/>
              <a:gd name="adj2" fmla="val 48829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</a:endParaRPr>
          </a:p>
        </p:txBody>
      </p:sp>
      <p:sp>
        <p:nvSpPr>
          <p:cNvPr id="53" name="Pijl: gebogen 52">
            <a:extLst>
              <a:ext uri="{FF2B5EF4-FFF2-40B4-BE49-F238E27FC236}">
                <a16:creationId xmlns:a16="http://schemas.microsoft.com/office/drawing/2014/main" id="{3C8D883E-B966-41CB-9E10-776672F68C6E}"/>
              </a:ext>
            </a:extLst>
          </p:cNvPr>
          <p:cNvSpPr/>
          <p:nvPr/>
        </p:nvSpPr>
        <p:spPr>
          <a:xfrm rot="5400000" flipH="1">
            <a:off x="7866778" y="3722618"/>
            <a:ext cx="817860" cy="2226311"/>
          </a:xfrm>
          <a:prstGeom prst="bentArrow">
            <a:avLst>
              <a:gd name="adj1" fmla="val 50000"/>
              <a:gd name="adj2" fmla="val 48829"/>
              <a:gd name="adj3" fmla="val 25000"/>
              <a:gd name="adj4" fmla="val 43750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47430367-ED86-4B1D-B465-92215D566545}"/>
              </a:ext>
            </a:extLst>
          </p:cNvPr>
          <p:cNvSpPr txBox="1"/>
          <p:nvPr/>
        </p:nvSpPr>
        <p:spPr>
          <a:xfrm>
            <a:off x="4965554" y="5402897"/>
            <a:ext cx="2184260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i="1" dirty="0">
                <a:solidFill>
                  <a:srgbClr val="002060"/>
                </a:solidFill>
                <a:latin typeface="+mj-lt"/>
              </a:rPr>
              <a:t>“</a:t>
            </a:r>
            <a:r>
              <a:rPr lang="nl-NL" sz="1600" i="1" dirty="0" err="1">
                <a:solidFill>
                  <a:srgbClr val="002060"/>
                </a:solidFill>
                <a:latin typeface="+mj-lt"/>
              </a:rPr>
              <a:t>capacity</a:t>
            </a:r>
            <a:r>
              <a:rPr lang="nl-NL" sz="1600" i="1" dirty="0">
                <a:solidFill>
                  <a:srgbClr val="002060"/>
                </a:solidFill>
                <a:latin typeface="+mj-lt"/>
              </a:rPr>
              <a:t> management”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85E70F0D-9451-46AD-8413-0FCC1FD9AEDD}"/>
              </a:ext>
            </a:extLst>
          </p:cNvPr>
          <p:cNvSpPr txBox="1"/>
          <p:nvPr/>
        </p:nvSpPr>
        <p:spPr>
          <a:xfrm>
            <a:off x="362763" y="5402897"/>
            <a:ext cx="2310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i="1" dirty="0">
                <a:solidFill>
                  <a:srgbClr val="002060"/>
                </a:solidFill>
                <a:latin typeface="+mj-lt"/>
              </a:rPr>
              <a:t>In-charge of </a:t>
            </a:r>
            <a:r>
              <a:rPr lang="nl-NL" sz="1600" i="1" dirty="0" err="1">
                <a:solidFill>
                  <a:srgbClr val="002060"/>
                </a:solidFill>
                <a:latin typeface="+mj-lt"/>
              </a:rPr>
              <a:t>suppliers</a:t>
            </a:r>
            <a:endParaRPr lang="nl-NL" sz="1600" i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CF89D33C-68F8-4281-BA4F-004769F5137E}"/>
              </a:ext>
            </a:extLst>
          </p:cNvPr>
          <p:cNvSpPr txBox="1"/>
          <p:nvPr/>
        </p:nvSpPr>
        <p:spPr>
          <a:xfrm>
            <a:off x="8966042" y="5402897"/>
            <a:ext cx="2674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i="1" dirty="0">
                <a:solidFill>
                  <a:srgbClr val="002060"/>
                </a:solidFill>
                <a:latin typeface="+mj-lt"/>
              </a:rPr>
              <a:t>“in-charge of </a:t>
            </a:r>
            <a:r>
              <a:rPr lang="nl-NL" sz="1600" i="1" dirty="0" err="1">
                <a:solidFill>
                  <a:srgbClr val="002060"/>
                </a:solidFill>
                <a:latin typeface="+mj-lt"/>
              </a:rPr>
              <a:t>customers</a:t>
            </a:r>
            <a:r>
              <a:rPr lang="nl-NL" sz="1600" i="1" dirty="0">
                <a:solidFill>
                  <a:srgbClr val="002060"/>
                </a:solidFill>
                <a:latin typeface="+mj-lt"/>
              </a:rPr>
              <a:t>”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5DA9207B-6CD5-4490-B53E-99F19C045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0604" y="1276342"/>
            <a:ext cx="1416626" cy="14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9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6C947-932E-42A9-B1C2-58628275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solidFill>
                  <a:srgbClr val="FF0066"/>
                </a:solidFill>
              </a:rPr>
              <a:t>Juicy</a:t>
            </a:r>
            <a:r>
              <a:rPr lang="nl-NL" b="1" dirty="0">
                <a:solidFill>
                  <a:srgbClr val="FF0066"/>
                </a:solidFill>
              </a:rPr>
              <a:t> Fruit Corporation Supply Chain</a:t>
            </a:r>
          </a:p>
        </p:txBody>
      </p:sp>
      <p:sp>
        <p:nvSpPr>
          <p:cNvPr id="10" name="Rectangle 125">
            <a:extLst>
              <a:ext uri="{FF2B5EF4-FFF2-40B4-BE49-F238E27FC236}">
                <a16:creationId xmlns:a16="http://schemas.microsoft.com/office/drawing/2014/main" id="{DB9DF7F5-BEE3-484A-9733-E8FDD03D2D77}"/>
              </a:ext>
            </a:extLst>
          </p:cNvPr>
          <p:cNvSpPr/>
          <p:nvPr/>
        </p:nvSpPr>
        <p:spPr>
          <a:xfrm>
            <a:off x="7613748" y="1108481"/>
            <a:ext cx="2008138" cy="45601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Rectangle 125">
            <a:extLst>
              <a:ext uri="{FF2B5EF4-FFF2-40B4-BE49-F238E27FC236}">
                <a16:creationId xmlns:a16="http://schemas.microsoft.com/office/drawing/2014/main" id="{BD38195E-3E35-4990-9E6B-FAA1A656B4ED}"/>
              </a:ext>
            </a:extLst>
          </p:cNvPr>
          <p:cNvSpPr/>
          <p:nvPr/>
        </p:nvSpPr>
        <p:spPr>
          <a:xfrm>
            <a:off x="2646490" y="1088775"/>
            <a:ext cx="2008138" cy="45819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TextBox 101">
            <a:extLst>
              <a:ext uri="{FF2B5EF4-FFF2-40B4-BE49-F238E27FC236}">
                <a16:creationId xmlns:a16="http://schemas.microsoft.com/office/drawing/2014/main" id="{E42694D7-47BE-4133-9F7B-BCF19ABCBB20}"/>
              </a:ext>
            </a:extLst>
          </p:cNvPr>
          <p:cNvSpPr txBox="1"/>
          <p:nvPr/>
        </p:nvSpPr>
        <p:spPr>
          <a:xfrm>
            <a:off x="565679" y="1605072"/>
            <a:ext cx="875782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799" b="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Orange</a:t>
            </a:r>
          </a:p>
        </p:txBody>
      </p:sp>
      <p:sp>
        <p:nvSpPr>
          <p:cNvPr id="16" name="TextBox 256">
            <a:extLst>
              <a:ext uri="{FF2B5EF4-FFF2-40B4-BE49-F238E27FC236}">
                <a16:creationId xmlns:a16="http://schemas.microsoft.com/office/drawing/2014/main" id="{81652D8F-DDC9-4252-95ED-072A7D005AB6}"/>
              </a:ext>
            </a:extLst>
          </p:cNvPr>
          <p:cNvSpPr txBox="1"/>
          <p:nvPr/>
        </p:nvSpPr>
        <p:spPr>
          <a:xfrm>
            <a:off x="587603" y="2498830"/>
            <a:ext cx="853858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799" b="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Mango</a:t>
            </a:r>
          </a:p>
        </p:txBody>
      </p:sp>
      <p:sp>
        <p:nvSpPr>
          <p:cNvPr id="17" name="TextBox 284">
            <a:extLst>
              <a:ext uri="{FF2B5EF4-FFF2-40B4-BE49-F238E27FC236}">
                <a16:creationId xmlns:a16="http://schemas.microsoft.com/office/drawing/2014/main" id="{5EFDCFD4-B248-4971-B483-6E0D0AB70852}"/>
              </a:ext>
            </a:extLst>
          </p:cNvPr>
          <p:cNvSpPr txBox="1"/>
          <p:nvPr/>
        </p:nvSpPr>
        <p:spPr>
          <a:xfrm>
            <a:off x="123728" y="3392588"/>
            <a:ext cx="131773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799" b="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Citrus syrup</a:t>
            </a:r>
          </a:p>
        </p:txBody>
      </p:sp>
      <p:sp>
        <p:nvSpPr>
          <p:cNvPr id="18" name="TextBox 312">
            <a:extLst>
              <a:ext uri="{FF2B5EF4-FFF2-40B4-BE49-F238E27FC236}">
                <a16:creationId xmlns:a16="http://schemas.microsoft.com/office/drawing/2014/main" id="{F4547407-ACEA-466B-B0B1-CEDE6671B4B5}"/>
              </a:ext>
            </a:extLst>
          </p:cNvPr>
          <p:cNvSpPr txBox="1"/>
          <p:nvPr/>
        </p:nvSpPr>
        <p:spPr>
          <a:xfrm>
            <a:off x="66726" y="4286347"/>
            <a:ext cx="137473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799" b="1" dirty="0" err="1">
                <a:solidFill>
                  <a:schemeClr val="bg1">
                    <a:lumMod val="50000"/>
                  </a:schemeClr>
                </a:solidFill>
                <a:latin typeface="Calibri"/>
              </a:rPr>
              <a:t>Tetrapack</a:t>
            </a:r>
            <a:r>
              <a:rPr lang="en-US" sz="1799" b="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 1L</a:t>
            </a:r>
          </a:p>
        </p:txBody>
      </p:sp>
      <p:sp>
        <p:nvSpPr>
          <p:cNvPr id="19" name="TextBox 340">
            <a:extLst>
              <a:ext uri="{FF2B5EF4-FFF2-40B4-BE49-F238E27FC236}">
                <a16:creationId xmlns:a16="http://schemas.microsoft.com/office/drawing/2014/main" id="{31716FCE-6132-4A0F-9622-823F8B86181D}"/>
              </a:ext>
            </a:extLst>
          </p:cNvPr>
          <p:cNvSpPr txBox="1"/>
          <p:nvPr/>
        </p:nvSpPr>
        <p:spPr>
          <a:xfrm>
            <a:off x="-61386" y="5020650"/>
            <a:ext cx="1502847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799" b="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300 mL bottle</a:t>
            </a:r>
          </a:p>
        </p:txBody>
      </p:sp>
      <p:sp>
        <p:nvSpPr>
          <p:cNvPr id="20" name="TextBox 404">
            <a:extLst>
              <a:ext uri="{FF2B5EF4-FFF2-40B4-BE49-F238E27FC236}">
                <a16:creationId xmlns:a16="http://schemas.microsoft.com/office/drawing/2014/main" id="{454ADF29-CB37-4383-8520-971D2FAB0F3B}"/>
              </a:ext>
            </a:extLst>
          </p:cNvPr>
          <p:cNvSpPr txBox="1"/>
          <p:nvPr/>
        </p:nvSpPr>
        <p:spPr>
          <a:xfrm>
            <a:off x="2714381" y="1088775"/>
            <a:ext cx="1890089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/>
              </a:rPr>
              <a:t>Inbound warehouse</a:t>
            </a: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193CCB12-D364-4E9D-B86D-E657AD4535F8}"/>
              </a:ext>
            </a:extLst>
          </p:cNvPr>
          <p:cNvGrpSpPr/>
          <p:nvPr/>
        </p:nvGrpSpPr>
        <p:grpSpPr>
          <a:xfrm>
            <a:off x="2640625" y="5752894"/>
            <a:ext cx="2008138" cy="299069"/>
            <a:chOff x="2641313" y="5888764"/>
            <a:chExt cx="2008661" cy="480933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22" name="Rectangle 405">
              <a:extLst>
                <a:ext uri="{FF2B5EF4-FFF2-40B4-BE49-F238E27FC236}">
                  <a16:creationId xmlns:a16="http://schemas.microsoft.com/office/drawing/2014/main" id="{05D903D6-9B8F-4437-87E4-48333D00231A}"/>
                </a:ext>
              </a:extLst>
            </p:cNvPr>
            <p:cNvSpPr/>
            <p:nvPr/>
          </p:nvSpPr>
          <p:spPr>
            <a:xfrm>
              <a:off x="2641313" y="5888764"/>
              <a:ext cx="2008661" cy="480933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3" name="TextBox 422">
              <a:extLst>
                <a:ext uri="{FF2B5EF4-FFF2-40B4-BE49-F238E27FC236}">
                  <a16:creationId xmlns:a16="http://schemas.microsoft.com/office/drawing/2014/main" id="{AED599DE-81A1-4CF8-9658-57F450186A73}"/>
                </a:ext>
              </a:extLst>
            </p:cNvPr>
            <p:cNvSpPr txBox="1"/>
            <p:nvPr/>
          </p:nvSpPr>
          <p:spPr>
            <a:xfrm>
              <a:off x="2678764" y="5905982"/>
              <a:ext cx="1936877" cy="44532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libri"/>
                </a:rPr>
                <a:t>Overflow (external storage)</a:t>
              </a:r>
            </a:p>
          </p:txBody>
        </p:sp>
      </p:grpSp>
      <p:sp>
        <p:nvSpPr>
          <p:cNvPr id="24" name="Rectangle 433">
            <a:extLst>
              <a:ext uri="{FF2B5EF4-FFF2-40B4-BE49-F238E27FC236}">
                <a16:creationId xmlns:a16="http://schemas.microsoft.com/office/drawing/2014/main" id="{03096328-E62F-4720-A884-7E53281FDCAA}"/>
              </a:ext>
            </a:extLst>
          </p:cNvPr>
          <p:cNvSpPr/>
          <p:nvPr/>
        </p:nvSpPr>
        <p:spPr>
          <a:xfrm>
            <a:off x="5285468" y="1733453"/>
            <a:ext cx="1704408" cy="22739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TextBox 434">
            <a:extLst>
              <a:ext uri="{FF2B5EF4-FFF2-40B4-BE49-F238E27FC236}">
                <a16:creationId xmlns:a16="http://schemas.microsoft.com/office/drawing/2014/main" id="{65C81D69-F8B5-4670-A997-50444CC90AC8}"/>
              </a:ext>
            </a:extLst>
          </p:cNvPr>
          <p:cNvSpPr txBox="1"/>
          <p:nvPr/>
        </p:nvSpPr>
        <p:spPr>
          <a:xfrm>
            <a:off x="5699080" y="1705563"/>
            <a:ext cx="836871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  <a:latin typeface="Calibri"/>
              </a:rPr>
              <a:t>Mixing</a:t>
            </a:r>
          </a:p>
        </p:txBody>
      </p:sp>
      <p:sp>
        <p:nvSpPr>
          <p:cNvPr id="26" name="Rectangle 435">
            <a:extLst>
              <a:ext uri="{FF2B5EF4-FFF2-40B4-BE49-F238E27FC236}">
                <a16:creationId xmlns:a16="http://schemas.microsoft.com/office/drawing/2014/main" id="{023ED6BE-82E0-40E6-B28A-6E94BEF2C6EA}"/>
              </a:ext>
            </a:extLst>
          </p:cNvPr>
          <p:cNvSpPr/>
          <p:nvPr/>
        </p:nvSpPr>
        <p:spPr>
          <a:xfrm>
            <a:off x="5288540" y="4255860"/>
            <a:ext cx="1741732" cy="15913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TextBox 437">
            <a:extLst>
              <a:ext uri="{FF2B5EF4-FFF2-40B4-BE49-F238E27FC236}">
                <a16:creationId xmlns:a16="http://schemas.microsoft.com/office/drawing/2014/main" id="{AC2D6584-30B6-4B79-A7B4-25E02A5ACED1}"/>
              </a:ext>
            </a:extLst>
          </p:cNvPr>
          <p:cNvSpPr txBox="1"/>
          <p:nvPr/>
        </p:nvSpPr>
        <p:spPr>
          <a:xfrm>
            <a:off x="5674610" y="5361566"/>
            <a:ext cx="939949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  <a:latin typeface="Calibri"/>
              </a:rPr>
              <a:t>Bottling</a:t>
            </a:r>
          </a:p>
        </p:txBody>
      </p:sp>
      <p:sp>
        <p:nvSpPr>
          <p:cNvPr id="28" name="TextBox 459">
            <a:extLst>
              <a:ext uri="{FF2B5EF4-FFF2-40B4-BE49-F238E27FC236}">
                <a16:creationId xmlns:a16="http://schemas.microsoft.com/office/drawing/2014/main" id="{C4FD6C62-459B-436D-A9F5-17425831255E}"/>
              </a:ext>
            </a:extLst>
          </p:cNvPr>
          <p:cNvSpPr txBox="1"/>
          <p:nvPr/>
        </p:nvSpPr>
        <p:spPr>
          <a:xfrm>
            <a:off x="7565801" y="1064597"/>
            <a:ext cx="2045540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/>
              </a:rPr>
              <a:t>Outbound warehouse</a:t>
            </a:r>
          </a:p>
        </p:txBody>
      </p:sp>
      <p:sp>
        <p:nvSpPr>
          <p:cNvPr id="29" name="Down Arrow 423">
            <a:extLst>
              <a:ext uri="{FF2B5EF4-FFF2-40B4-BE49-F238E27FC236}">
                <a16:creationId xmlns:a16="http://schemas.microsoft.com/office/drawing/2014/main" id="{4B65F540-FE60-4695-84C9-D39EF4AC6FF7}"/>
              </a:ext>
            </a:extLst>
          </p:cNvPr>
          <p:cNvSpPr/>
          <p:nvPr/>
        </p:nvSpPr>
        <p:spPr>
          <a:xfrm>
            <a:off x="3556804" y="5532364"/>
            <a:ext cx="190548" cy="28446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30" name="TextBox 523">
            <a:extLst>
              <a:ext uri="{FF2B5EF4-FFF2-40B4-BE49-F238E27FC236}">
                <a16:creationId xmlns:a16="http://schemas.microsoft.com/office/drawing/2014/main" id="{30C2A864-D34C-4B98-86C0-C7840A4F6705}"/>
              </a:ext>
            </a:extLst>
          </p:cNvPr>
          <p:cNvSpPr txBox="1"/>
          <p:nvPr/>
        </p:nvSpPr>
        <p:spPr>
          <a:xfrm>
            <a:off x="9061205" y="1560268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</a:rPr>
              <a:t>JO 1L</a:t>
            </a:r>
          </a:p>
        </p:txBody>
      </p:sp>
      <p:sp>
        <p:nvSpPr>
          <p:cNvPr id="31" name="TextBox 524">
            <a:extLst>
              <a:ext uri="{FF2B5EF4-FFF2-40B4-BE49-F238E27FC236}">
                <a16:creationId xmlns:a16="http://schemas.microsoft.com/office/drawing/2014/main" id="{CA0B65C6-1E99-4571-B9CE-47ED76D8B3BE}"/>
              </a:ext>
            </a:extLst>
          </p:cNvPr>
          <p:cNvSpPr txBox="1"/>
          <p:nvPr/>
        </p:nvSpPr>
        <p:spPr>
          <a:xfrm>
            <a:off x="8932999" y="229361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</a:rPr>
              <a:t>JO-L 1L</a:t>
            </a:r>
          </a:p>
        </p:txBody>
      </p:sp>
      <p:sp>
        <p:nvSpPr>
          <p:cNvPr id="32" name="TextBox 525">
            <a:extLst>
              <a:ext uri="{FF2B5EF4-FFF2-40B4-BE49-F238E27FC236}">
                <a16:creationId xmlns:a16="http://schemas.microsoft.com/office/drawing/2014/main" id="{31CCD812-96E6-4B0C-9C66-0A1B704854E2}"/>
              </a:ext>
            </a:extLst>
          </p:cNvPr>
          <p:cNvSpPr txBox="1"/>
          <p:nvPr/>
        </p:nvSpPr>
        <p:spPr>
          <a:xfrm>
            <a:off x="8880114" y="3015692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</a:rPr>
              <a:t>JO-M 1L</a:t>
            </a:r>
          </a:p>
        </p:txBody>
      </p:sp>
      <p:sp>
        <p:nvSpPr>
          <p:cNvPr id="33" name="TextBox 526">
            <a:extLst>
              <a:ext uri="{FF2B5EF4-FFF2-40B4-BE49-F238E27FC236}">
                <a16:creationId xmlns:a16="http://schemas.microsoft.com/office/drawing/2014/main" id="{0FD6A246-73D2-451B-97F6-5FA48509ED07}"/>
              </a:ext>
            </a:extLst>
          </p:cNvPr>
          <p:cNvSpPr txBox="1"/>
          <p:nvPr/>
        </p:nvSpPr>
        <p:spPr>
          <a:xfrm>
            <a:off x="8821107" y="3756754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</a:rPr>
              <a:t>JO 300mL</a:t>
            </a:r>
          </a:p>
        </p:txBody>
      </p:sp>
      <p:sp>
        <p:nvSpPr>
          <p:cNvPr id="34" name="TextBox 527">
            <a:extLst>
              <a:ext uri="{FF2B5EF4-FFF2-40B4-BE49-F238E27FC236}">
                <a16:creationId xmlns:a16="http://schemas.microsoft.com/office/drawing/2014/main" id="{6A368B43-1041-40B7-BDA0-E443ECA083B6}"/>
              </a:ext>
            </a:extLst>
          </p:cNvPr>
          <p:cNvSpPr txBox="1"/>
          <p:nvPr/>
        </p:nvSpPr>
        <p:spPr>
          <a:xfrm>
            <a:off x="8805837" y="4482142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</a:rPr>
              <a:t>JO-L 300mL</a:t>
            </a:r>
          </a:p>
        </p:txBody>
      </p:sp>
      <p:sp>
        <p:nvSpPr>
          <p:cNvPr id="35" name="TextBox 528">
            <a:extLst>
              <a:ext uri="{FF2B5EF4-FFF2-40B4-BE49-F238E27FC236}">
                <a16:creationId xmlns:a16="http://schemas.microsoft.com/office/drawing/2014/main" id="{54BF6E3E-A06A-4FAF-B03D-ECBDA066B109}"/>
              </a:ext>
            </a:extLst>
          </p:cNvPr>
          <p:cNvSpPr txBox="1"/>
          <p:nvPr/>
        </p:nvSpPr>
        <p:spPr>
          <a:xfrm>
            <a:off x="8773209" y="5146103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</a:rPr>
              <a:t>JO-M 300mL</a:t>
            </a:r>
          </a:p>
        </p:txBody>
      </p:sp>
      <p:sp>
        <p:nvSpPr>
          <p:cNvPr id="36" name="TextBox 101">
            <a:extLst>
              <a:ext uri="{FF2B5EF4-FFF2-40B4-BE49-F238E27FC236}">
                <a16:creationId xmlns:a16="http://schemas.microsoft.com/office/drawing/2014/main" id="{6B9C0CE7-F8F1-48F7-9739-993083FF7AC8}"/>
              </a:ext>
            </a:extLst>
          </p:cNvPr>
          <p:cNvSpPr txBox="1"/>
          <p:nvPr/>
        </p:nvSpPr>
        <p:spPr>
          <a:xfrm>
            <a:off x="10873416" y="1488055"/>
            <a:ext cx="13400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AHA Supermarket</a:t>
            </a:r>
          </a:p>
        </p:txBody>
      </p:sp>
      <p:sp>
        <p:nvSpPr>
          <p:cNvPr id="37" name="TextBox 101">
            <a:extLst>
              <a:ext uri="{FF2B5EF4-FFF2-40B4-BE49-F238E27FC236}">
                <a16:creationId xmlns:a16="http://schemas.microsoft.com/office/drawing/2014/main" id="{23496805-8650-43DD-B04B-CB94911931F1}"/>
              </a:ext>
            </a:extLst>
          </p:cNvPr>
          <p:cNvSpPr txBox="1"/>
          <p:nvPr/>
        </p:nvSpPr>
        <p:spPr>
          <a:xfrm>
            <a:off x="10873416" y="3130039"/>
            <a:ext cx="663964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9" b="1" dirty="0" err="1">
                <a:solidFill>
                  <a:schemeClr val="bg1">
                    <a:lumMod val="50000"/>
                  </a:schemeClr>
                </a:solidFill>
                <a:latin typeface="Calibri"/>
              </a:rPr>
              <a:t>Texo</a:t>
            </a:r>
            <a:endParaRPr lang="en-US" sz="1999" b="1" dirty="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38" name="TextBox 101">
            <a:extLst>
              <a:ext uri="{FF2B5EF4-FFF2-40B4-BE49-F238E27FC236}">
                <a16:creationId xmlns:a16="http://schemas.microsoft.com/office/drawing/2014/main" id="{4ADD5C5C-6665-4D9A-B7A1-2562FE5EF1A5}"/>
              </a:ext>
            </a:extLst>
          </p:cNvPr>
          <p:cNvSpPr txBox="1"/>
          <p:nvPr/>
        </p:nvSpPr>
        <p:spPr>
          <a:xfrm>
            <a:off x="10873415" y="4942589"/>
            <a:ext cx="1221175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Calibri"/>
              </a:rPr>
              <a:t>Mobil station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32DDDC68-64CF-4D4D-80E5-472F14C51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4176" r="33137" b="-3996"/>
          <a:stretch/>
        </p:blipFill>
        <p:spPr>
          <a:xfrm>
            <a:off x="1663550" y="4923523"/>
            <a:ext cx="249287" cy="607327"/>
          </a:xfrm>
          <a:prstGeom prst="rect">
            <a:avLst/>
          </a:prstGeom>
        </p:spPr>
      </p:pic>
      <p:pic>
        <p:nvPicPr>
          <p:cNvPr id="40" name="Afbeelding 39">
            <a:extLst>
              <a:ext uri="{FF2B5EF4-FFF2-40B4-BE49-F238E27FC236}">
                <a16:creationId xmlns:a16="http://schemas.microsoft.com/office/drawing/2014/main" id="{4E4AB478-ED6F-4CE0-AF63-6B7246C1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58149" y="3988759"/>
            <a:ext cx="546046" cy="882896"/>
          </a:xfrm>
          <a:prstGeom prst="rect">
            <a:avLst/>
          </a:prstGeom>
        </p:spPr>
      </p:pic>
      <p:pic>
        <p:nvPicPr>
          <p:cNvPr id="41" name="Afbeelding 40">
            <a:extLst>
              <a:ext uri="{FF2B5EF4-FFF2-40B4-BE49-F238E27FC236}">
                <a16:creationId xmlns:a16="http://schemas.microsoft.com/office/drawing/2014/main" id="{5B69A819-40FF-4C82-9A7C-2257C4B839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7829" y="1522296"/>
            <a:ext cx="471583" cy="471583"/>
          </a:xfrm>
          <a:prstGeom prst="rect">
            <a:avLst/>
          </a:prstGeom>
        </p:spPr>
      </p:pic>
      <p:pic>
        <p:nvPicPr>
          <p:cNvPr id="42" name="Afbeelding 41">
            <a:extLst>
              <a:ext uri="{FF2B5EF4-FFF2-40B4-BE49-F238E27FC236}">
                <a16:creationId xmlns:a16="http://schemas.microsoft.com/office/drawing/2014/main" id="{768F2087-7B8A-45CD-94B4-E6C176DEBE2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81626" y="2368077"/>
            <a:ext cx="581889" cy="581889"/>
          </a:xfrm>
          <a:prstGeom prst="rect">
            <a:avLst/>
          </a:prstGeom>
        </p:spPr>
      </p:pic>
      <p:pic>
        <p:nvPicPr>
          <p:cNvPr id="43" name="Afbeelding 42">
            <a:extLst>
              <a:ext uri="{FF2B5EF4-FFF2-40B4-BE49-F238E27FC236}">
                <a16:creationId xmlns:a16="http://schemas.microsoft.com/office/drawing/2014/main" id="{A2F82E39-B5DD-404A-AEC6-CBA0ECFCE2C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8873" y="3251293"/>
            <a:ext cx="402756" cy="545532"/>
          </a:xfrm>
          <a:prstGeom prst="rect">
            <a:avLst/>
          </a:prstGeom>
        </p:spPr>
      </p:pic>
      <p:pic>
        <p:nvPicPr>
          <p:cNvPr id="44" name="Afbeelding 43">
            <a:extLst>
              <a:ext uri="{FF2B5EF4-FFF2-40B4-BE49-F238E27FC236}">
                <a16:creationId xmlns:a16="http://schemas.microsoft.com/office/drawing/2014/main" id="{9941022B-FF2F-453D-A1F1-7083807B97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43202" y="1345247"/>
            <a:ext cx="386775" cy="625373"/>
          </a:xfrm>
          <a:prstGeom prst="rect">
            <a:avLst/>
          </a:prstGeom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5EE7FF68-D477-4672-9775-3433A31E92F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28748" y="4331758"/>
            <a:ext cx="1525587" cy="981561"/>
          </a:xfrm>
          <a:prstGeom prst="rect">
            <a:avLst/>
          </a:prstGeom>
        </p:spPr>
      </p:pic>
      <p:pic>
        <p:nvPicPr>
          <p:cNvPr id="46" name="Afbeelding 45">
            <a:extLst>
              <a:ext uri="{FF2B5EF4-FFF2-40B4-BE49-F238E27FC236}">
                <a16:creationId xmlns:a16="http://schemas.microsoft.com/office/drawing/2014/main" id="{8123AAE0-1F1B-4237-A6A9-FB1A0ED495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7" y="2069519"/>
            <a:ext cx="1193794" cy="1193794"/>
          </a:xfrm>
          <a:prstGeom prst="rect">
            <a:avLst/>
          </a:prstGeom>
        </p:spPr>
      </p:pic>
      <p:pic>
        <p:nvPicPr>
          <p:cNvPr id="47" name="Afbeelding 46">
            <a:extLst>
              <a:ext uri="{FF2B5EF4-FFF2-40B4-BE49-F238E27FC236}">
                <a16:creationId xmlns:a16="http://schemas.microsoft.com/office/drawing/2014/main" id="{7991E822-B431-43E8-988A-B9B878A4142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6592" y="2091612"/>
            <a:ext cx="386775" cy="625373"/>
          </a:xfrm>
          <a:prstGeom prst="rect">
            <a:avLst/>
          </a:prstGeom>
        </p:spPr>
      </p:pic>
      <p:pic>
        <p:nvPicPr>
          <p:cNvPr id="48" name="Afbeelding 47">
            <a:extLst>
              <a:ext uri="{FF2B5EF4-FFF2-40B4-BE49-F238E27FC236}">
                <a16:creationId xmlns:a16="http://schemas.microsoft.com/office/drawing/2014/main" id="{E77CB767-90A1-4336-B65E-8DCB7144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53912" y="2832681"/>
            <a:ext cx="386775" cy="625373"/>
          </a:xfrm>
          <a:prstGeom prst="rect">
            <a:avLst/>
          </a:prstGeom>
        </p:spPr>
      </p:pic>
      <p:pic>
        <p:nvPicPr>
          <p:cNvPr id="49" name="Afbeelding 48">
            <a:extLst>
              <a:ext uri="{FF2B5EF4-FFF2-40B4-BE49-F238E27FC236}">
                <a16:creationId xmlns:a16="http://schemas.microsoft.com/office/drawing/2014/main" id="{A297BE25-2392-49BB-AB83-39D7588684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11489" y="3628452"/>
            <a:ext cx="506426" cy="506426"/>
          </a:xfrm>
          <a:prstGeom prst="rect">
            <a:avLst/>
          </a:prstGeom>
        </p:spPr>
      </p:pic>
      <p:pic>
        <p:nvPicPr>
          <p:cNvPr id="50" name="Afbeelding 49">
            <a:extLst>
              <a:ext uri="{FF2B5EF4-FFF2-40B4-BE49-F238E27FC236}">
                <a16:creationId xmlns:a16="http://schemas.microsoft.com/office/drawing/2014/main" id="{755F2054-0E74-46DB-8614-03D13164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16867" y="4370074"/>
            <a:ext cx="506426" cy="506426"/>
          </a:xfrm>
          <a:prstGeom prst="rect">
            <a:avLst/>
          </a:prstGeom>
        </p:spPr>
      </p:pic>
      <p:pic>
        <p:nvPicPr>
          <p:cNvPr id="51" name="Afbeelding 50">
            <a:extLst>
              <a:ext uri="{FF2B5EF4-FFF2-40B4-BE49-F238E27FC236}">
                <a16:creationId xmlns:a16="http://schemas.microsoft.com/office/drawing/2014/main" id="{B77D7A95-C6E5-401C-BA67-04D99B0FD1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11489" y="5000870"/>
            <a:ext cx="506426" cy="506426"/>
          </a:xfrm>
          <a:prstGeom prst="rect">
            <a:avLst/>
          </a:prstGeom>
        </p:spPr>
      </p:pic>
      <p:cxnSp>
        <p:nvCxnSpPr>
          <p:cNvPr id="52" name="Verbindingslijn: gebogen 51">
            <a:extLst>
              <a:ext uri="{FF2B5EF4-FFF2-40B4-BE49-F238E27FC236}">
                <a16:creationId xmlns:a16="http://schemas.microsoft.com/office/drawing/2014/main" id="{8AA1473E-07FA-48F7-8DFF-183AE3270662}"/>
              </a:ext>
            </a:extLst>
          </p:cNvPr>
          <p:cNvCxnSpPr>
            <a:cxnSpLocks/>
          </p:cNvCxnSpPr>
          <p:nvPr/>
        </p:nvCxnSpPr>
        <p:spPr bwMode="auto">
          <a:xfrm>
            <a:off x="3681831" y="1886138"/>
            <a:ext cx="2048851" cy="841473"/>
          </a:xfrm>
          <a:prstGeom prst="bentConnector3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Verbindingslijn: gebogen 52">
            <a:extLst>
              <a:ext uri="{FF2B5EF4-FFF2-40B4-BE49-F238E27FC236}">
                <a16:creationId xmlns:a16="http://schemas.microsoft.com/office/drawing/2014/main" id="{52094079-BAF6-4B02-8994-BEFB83C84037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 bwMode="auto">
          <a:xfrm>
            <a:off x="3907629" y="1761967"/>
            <a:ext cx="1702727" cy="904448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Verbindingslijn: gebogen 53">
            <a:extLst>
              <a:ext uri="{FF2B5EF4-FFF2-40B4-BE49-F238E27FC236}">
                <a16:creationId xmlns:a16="http://schemas.microsoft.com/office/drawing/2014/main" id="{408CF0D8-8EBD-41C1-9557-3D65F9576628}"/>
              </a:ext>
            </a:extLst>
          </p:cNvPr>
          <p:cNvCxnSpPr>
            <a:cxnSpLocks/>
            <a:stCxn id="41" idx="3"/>
            <a:endCxn id="57" idx="1"/>
          </p:cNvCxnSpPr>
          <p:nvPr/>
        </p:nvCxnSpPr>
        <p:spPr bwMode="auto">
          <a:xfrm>
            <a:off x="2059412" y="1758088"/>
            <a:ext cx="1313553" cy="388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Verbindingslijn: gebogen 54">
            <a:extLst>
              <a:ext uri="{FF2B5EF4-FFF2-40B4-BE49-F238E27FC236}">
                <a16:creationId xmlns:a16="http://schemas.microsoft.com/office/drawing/2014/main" id="{ED0F2004-E9CD-4557-AB98-0CDCCC6322DA}"/>
              </a:ext>
            </a:extLst>
          </p:cNvPr>
          <p:cNvCxnSpPr>
            <a:cxnSpLocks/>
            <a:stCxn id="58" idx="3"/>
            <a:endCxn id="46" idx="1"/>
          </p:cNvCxnSpPr>
          <p:nvPr/>
        </p:nvCxnSpPr>
        <p:spPr bwMode="auto">
          <a:xfrm>
            <a:off x="3912024" y="2660952"/>
            <a:ext cx="1698332" cy="5464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Verbindingslijn: gebogen 55">
            <a:extLst>
              <a:ext uri="{FF2B5EF4-FFF2-40B4-BE49-F238E27FC236}">
                <a16:creationId xmlns:a16="http://schemas.microsoft.com/office/drawing/2014/main" id="{A7384B1E-1E11-45A4-9F63-7260BB40CE3E}"/>
              </a:ext>
            </a:extLst>
          </p:cNvPr>
          <p:cNvCxnSpPr>
            <a:cxnSpLocks/>
            <a:stCxn id="60" idx="3"/>
            <a:endCxn id="46" idx="1"/>
          </p:cNvCxnSpPr>
          <p:nvPr/>
        </p:nvCxnSpPr>
        <p:spPr bwMode="auto">
          <a:xfrm flipV="1">
            <a:off x="3917889" y="2666416"/>
            <a:ext cx="1692467" cy="86026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7" name="Afbeelding 56">
            <a:extLst>
              <a:ext uri="{FF2B5EF4-FFF2-40B4-BE49-F238E27FC236}">
                <a16:creationId xmlns:a16="http://schemas.microsoft.com/office/drawing/2014/main" id="{B0947D3C-C733-4B1F-A04B-66992A76E6B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2965" y="1494635"/>
            <a:ext cx="534664" cy="534664"/>
          </a:xfrm>
          <a:prstGeom prst="rect">
            <a:avLst/>
          </a:prstGeom>
        </p:spPr>
      </p:pic>
      <p:pic>
        <p:nvPicPr>
          <p:cNvPr id="58" name="Afbeelding 57">
            <a:extLst>
              <a:ext uri="{FF2B5EF4-FFF2-40B4-BE49-F238E27FC236}">
                <a16:creationId xmlns:a16="http://schemas.microsoft.com/office/drawing/2014/main" id="{2D0A559A-6043-4074-8E76-AFCC3BE2E92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7361" y="2414773"/>
            <a:ext cx="534664" cy="492359"/>
          </a:xfrm>
          <a:prstGeom prst="rect">
            <a:avLst/>
          </a:prstGeom>
        </p:spPr>
      </p:pic>
      <p:cxnSp>
        <p:nvCxnSpPr>
          <p:cNvPr id="59" name="Verbindingslijn: gebogen 58">
            <a:extLst>
              <a:ext uri="{FF2B5EF4-FFF2-40B4-BE49-F238E27FC236}">
                <a16:creationId xmlns:a16="http://schemas.microsoft.com/office/drawing/2014/main" id="{C3F2CEDD-35FB-4AFE-95B8-6B62273D83CD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 bwMode="auto">
          <a:xfrm>
            <a:off x="2063515" y="2659022"/>
            <a:ext cx="1313846" cy="193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0" name="Afbeelding 59">
            <a:extLst>
              <a:ext uri="{FF2B5EF4-FFF2-40B4-BE49-F238E27FC236}">
                <a16:creationId xmlns:a16="http://schemas.microsoft.com/office/drawing/2014/main" id="{D2682322-6F82-43F3-8EC0-8F1715CDDF7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83226" y="3280496"/>
            <a:ext cx="534664" cy="492359"/>
          </a:xfrm>
          <a:prstGeom prst="rect">
            <a:avLst/>
          </a:prstGeom>
        </p:spPr>
      </p:pic>
      <p:cxnSp>
        <p:nvCxnSpPr>
          <p:cNvPr id="61" name="Verbindingslijn: gebogen 60">
            <a:extLst>
              <a:ext uri="{FF2B5EF4-FFF2-40B4-BE49-F238E27FC236}">
                <a16:creationId xmlns:a16="http://schemas.microsoft.com/office/drawing/2014/main" id="{919CC476-5F07-4326-BCEF-D6ADFF142F5E}"/>
              </a:ext>
            </a:extLst>
          </p:cNvPr>
          <p:cNvCxnSpPr>
            <a:cxnSpLocks/>
            <a:stCxn id="43" idx="3"/>
            <a:endCxn id="60" idx="1"/>
          </p:cNvCxnSpPr>
          <p:nvPr/>
        </p:nvCxnSpPr>
        <p:spPr bwMode="auto">
          <a:xfrm>
            <a:off x="2011628" y="3524060"/>
            <a:ext cx="1371597" cy="2616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2" name="Afbeelding 61">
            <a:extLst>
              <a:ext uri="{FF2B5EF4-FFF2-40B4-BE49-F238E27FC236}">
                <a16:creationId xmlns:a16="http://schemas.microsoft.com/office/drawing/2014/main" id="{A5D7EBD6-6DD9-45C2-A92B-B7DA5B3DC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7323" y="3980318"/>
            <a:ext cx="892941" cy="892941"/>
          </a:xfrm>
          <a:prstGeom prst="rect">
            <a:avLst/>
          </a:prstGeom>
        </p:spPr>
      </p:pic>
      <p:pic>
        <p:nvPicPr>
          <p:cNvPr id="63" name="Afbeelding 62">
            <a:extLst>
              <a:ext uri="{FF2B5EF4-FFF2-40B4-BE49-F238E27FC236}">
                <a16:creationId xmlns:a16="http://schemas.microsoft.com/office/drawing/2014/main" id="{52A0D259-C440-4BDC-ABF6-09F9D851F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0171" y="4775736"/>
            <a:ext cx="892941" cy="892941"/>
          </a:xfrm>
          <a:prstGeom prst="rect">
            <a:avLst/>
          </a:prstGeom>
        </p:spPr>
      </p:pic>
      <p:cxnSp>
        <p:nvCxnSpPr>
          <p:cNvPr id="64" name="Verbindingslijn: gebogen 63">
            <a:extLst>
              <a:ext uri="{FF2B5EF4-FFF2-40B4-BE49-F238E27FC236}">
                <a16:creationId xmlns:a16="http://schemas.microsoft.com/office/drawing/2014/main" id="{1D3781EA-72F8-4D5E-AF06-4C3755918C88}"/>
              </a:ext>
            </a:extLst>
          </p:cNvPr>
          <p:cNvCxnSpPr>
            <a:cxnSpLocks/>
            <a:stCxn id="40" idx="3"/>
            <a:endCxn id="62" idx="1"/>
          </p:cNvCxnSpPr>
          <p:nvPr/>
        </p:nvCxnSpPr>
        <p:spPr bwMode="auto">
          <a:xfrm flipV="1">
            <a:off x="2104194" y="4426788"/>
            <a:ext cx="1133129" cy="3419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Verbindingslijn: gebogen 64">
            <a:extLst>
              <a:ext uri="{FF2B5EF4-FFF2-40B4-BE49-F238E27FC236}">
                <a16:creationId xmlns:a16="http://schemas.microsoft.com/office/drawing/2014/main" id="{FD043527-92DD-4B96-97EE-ABC6A0606E15}"/>
              </a:ext>
            </a:extLst>
          </p:cNvPr>
          <p:cNvCxnSpPr>
            <a:cxnSpLocks/>
            <a:stCxn id="39" idx="3"/>
            <a:endCxn id="63" idx="1"/>
          </p:cNvCxnSpPr>
          <p:nvPr/>
        </p:nvCxnSpPr>
        <p:spPr bwMode="auto">
          <a:xfrm flipV="1">
            <a:off x="1912838" y="5222207"/>
            <a:ext cx="1317334" cy="498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Verbindingslijn: gebogen 65">
            <a:extLst>
              <a:ext uri="{FF2B5EF4-FFF2-40B4-BE49-F238E27FC236}">
                <a16:creationId xmlns:a16="http://schemas.microsoft.com/office/drawing/2014/main" id="{9D5EEE35-E16F-45F4-8D5C-0459F8628DFA}"/>
              </a:ext>
            </a:extLst>
          </p:cNvPr>
          <p:cNvCxnSpPr>
            <a:cxnSpLocks/>
            <a:stCxn id="62" idx="3"/>
            <a:endCxn id="45" idx="1"/>
          </p:cNvCxnSpPr>
          <p:nvPr/>
        </p:nvCxnSpPr>
        <p:spPr bwMode="auto">
          <a:xfrm>
            <a:off x="4130265" y="4426789"/>
            <a:ext cx="1298484" cy="39575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Verbindingslijn: gebogen 66">
            <a:extLst>
              <a:ext uri="{FF2B5EF4-FFF2-40B4-BE49-F238E27FC236}">
                <a16:creationId xmlns:a16="http://schemas.microsoft.com/office/drawing/2014/main" id="{8B7CBE09-8A98-4D0F-BC62-4EEF112D1500}"/>
              </a:ext>
            </a:extLst>
          </p:cNvPr>
          <p:cNvCxnSpPr>
            <a:cxnSpLocks/>
            <a:stCxn id="63" idx="3"/>
            <a:endCxn id="45" idx="1"/>
          </p:cNvCxnSpPr>
          <p:nvPr/>
        </p:nvCxnSpPr>
        <p:spPr bwMode="auto">
          <a:xfrm flipV="1">
            <a:off x="4123112" y="4822538"/>
            <a:ext cx="1305636" cy="399669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8" name="Afbeelding 67">
            <a:extLst>
              <a:ext uri="{FF2B5EF4-FFF2-40B4-BE49-F238E27FC236}">
                <a16:creationId xmlns:a16="http://schemas.microsoft.com/office/drawing/2014/main" id="{3881A6A7-4B57-43C4-872D-67B087AA2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3900" y="1341312"/>
            <a:ext cx="687659" cy="687659"/>
          </a:xfrm>
          <a:prstGeom prst="rect">
            <a:avLst/>
          </a:prstGeom>
        </p:spPr>
      </p:pic>
      <p:pic>
        <p:nvPicPr>
          <p:cNvPr id="69" name="Afbeelding 68">
            <a:extLst>
              <a:ext uri="{FF2B5EF4-FFF2-40B4-BE49-F238E27FC236}">
                <a16:creationId xmlns:a16="http://schemas.microsoft.com/office/drawing/2014/main" id="{DDA6BAA9-102C-47A5-BBBE-9B197BA9A6D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3900" y="2066617"/>
            <a:ext cx="687659" cy="687659"/>
          </a:xfrm>
          <a:prstGeom prst="rect">
            <a:avLst/>
          </a:prstGeom>
        </p:spPr>
      </p:pic>
      <p:pic>
        <p:nvPicPr>
          <p:cNvPr id="70" name="Afbeelding 69">
            <a:extLst>
              <a:ext uri="{FF2B5EF4-FFF2-40B4-BE49-F238E27FC236}">
                <a16:creationId xmlns:a16="http://schemas.microsoft.com/office/drawing/2014/main" id="{091B5470-33D2-41E6-A362-5B79E4E8537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3900" y="2786509"/>
            <a:ext cx="687659" cy="687659"/>
          </a:xfrm>
          <a:prstGeom prst="rect">
            <a:avLst/>
          </a:prstGeom>
        </p:spPr>
      </p:pic>
      <p:pic>
        <p:nvPicPr>
          <p:cNvPr id="71" name="Afbeelding 70">
            <a:extLst>
              <a:ext uri="{FF2B5EF4-FFF2-40B4-BE49-F238E27FC236}">
                <a16:creationId xmlns:a16="http://schemas.microsoft.com/office/drawing/2014/main" id="{E00415FD-93BF-46D3-9B03-99667F2CC7A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3900" y="3506402"/>
            <a:ext cx="687659" cy="687659"/>
          </a:xfrm>
          <a:prstGeom prst="rect">
            <a:avLst/>
          </a:prstGeom>
        </p:spPr>
      </p:pic>
      <p:pic>
        <p:nvPicPr>
          <p:cNvPr id="72" name="Afbeelding 71">
            <a:extLst>
              <a:ext uri="{FF2B5EF4-FFF2-40B4-BE49-F238E27FC236}">
                <a16:creationId xmlns:a16="http://schemas.microsoft.com/office/drawing/2014/main" id="{D7CC8630-D691-4A99-8EB9-5BA4C5371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3900" y="4226294"/>
            <a:ext cx="687659" cy="687659"/>
          </a:xfrm>
          <a:prstGeom prst="rect">
            <a:avLst/>
          </a:prstGeom>
        </p:spPr>
      </p:pic>
      <p:pic>
        <p:nvPicPr>
          <p:cNvPr id="73" name="Afbeelding 72">
            <a:extLst>
              <a:ext uri="{FF2B5EF4-FFF2-40B4-BE49-F238E27FC236}">
                <a16:creationId xmlns:a16="http://schemas.microsoft.com/office/drawing/2014/main" id="{A68871BB-2AAC-4637-89C6-DAED246CCC2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3900" y="4940774"/>
            <a:ext cx="687659" cy="687659"/>
          </a:xfrm>
          <a:prstGeom prst="rect">
            <a:avLst/>
          </a:prstGeom>
        </p:spPr>
      </p:pic>
      <p:cxnSp>
        <p:nvCxnSpPr>
          <p:cNvPr id="74" name="Verbindingslijn: gebogen 73">
            <a:extLst>
              <a:ext uri="{FF2B5EF4-FFF2-40B4-BE49-F238E27FC236}">
                <a16:creationId xmlns:a16="http://schemas.microsoft.com/office/drawing/2014/main" id="{F16C6293-B700-430F-850E-F8EC13DF3C4F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 bwMode="auto">
          <a:xfrm rot="5400000">
            <a:off x="5665176" y="3789678"/>
            <a:ext cx="1068445" cy="15712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Verbindingslijn: gebogen 74">
            <a:extLst>
              <a:ext uri="{FF2B5EF4-FFF2-40B4-BE49-F238E27FC236}">
                <a16:creationId xmlns:a16="http://schemas.microsoft.com/office/drawing/2014/main" id="{E53EEFFF-02C4-474B-9677-22DFA279EA19}"/>
              </a:ext>
            </a:extLst>
          </p:cNvPr>
          <p:cNvCxnSpPr>
            <a:cxnSpLocks/>
            <a:stCxn id="45" idx="3"/>
            <a:endCxn id="73" idx="1"/>
          </p:cNvCxnSpPr>
          <p:nvPr/>
        </p:nvCxnSpPr>
        <p:spPr bwMode="auto">
          <a:xfrm>
            <a:off x="6954336" y="4822538"/>
            <a:ext cx="959565" cy="462066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Verbindingslijn: gebogen 75">
            <a:extLst>
              <a:ext uri="{FF2B5EF4-FFF2-40B4-BE49-F238E27FC236}">
                <a16:creationId xmlns:a16="http://schemas.microsoft.com/office/drawing/2014/main" id="{06793E36-FCCC-4EF8-877C-2EC77567D298}"/>
              </a:ext>
            </a:extLst>
          </p:cNvPr>
          <p:cNvCxnSpPr>
            <a:cxnSpLocks/>
            <a:stCxn id="45" idx="3"/>
            <a:endCxn id="72" idx="1"/>
          </p:cNvCxnSpPr>
          <p:nvPr/>
        </p:nvCxnSpPr>
        <p:spPr bwMode="auto">
          <a:xfrm flipV="1">
            <a:off x="6954336" y="4570124"/>
            <a:ext cx="959565" cy="252414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Verbindingslijn: gebogen 76">
            <a:extLst>
              <a:ext uri="{FF2B5EF4-FFF2-40B4-BE49-F238E27FC236}">
                <a16:creationId xmlns:a16="http://schemas.microsoft.com/office/drawing/2014/main" id="{3214E7D5-8431-4577-AEA3-924D250FB903}"/>
              </a:ext>
            </a:extLst>
          </p:cNvPr>
          <p:cNvCxnSpPr>
            <a:cxnSpLocks/>
            <a:stCxn id="45" idx="3"/>
            <a:endCxn id="71" idx="1"/>
          </p:cNvCxnSpPr>
          <p:nvPr/>
        </p:nvCxnSpPr>
        <p:spPr bwMode="auto">
          <a:xfrm flipV="1">
            <a:off x="6954336" y="3850231"/>
            <a:ext cx="959565" cy="972307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Verbindingslijn: gebogen 77">
            <a:extLst>
              <a:ext uri="{FF2B5EF4-FFF2-40B4-BE49-F238E27FC236}">
                <a16:creationId xmlns:a16="http://schemas.microsoft.com/office/drawing/2014/main" id="{234C853A-9BE2-4A77-A054-C86902FE7657}"/>
              </a:ext>
            </a:extLst>
          </p:cNvPr>
          <p:cNvCxnSpPr>
            <a:cxnSpLocks/>
            <a:stCxn id="45" idx="3"/>
            <a:endCxn id="70" idx="1"/>
          </p:cNvCxnSpPr>
          <p:nvPr/>
        </p:nvCxnSpPr>
        <p:spPr bwMode="auto">
          <a:xfrm flipV="1">
            <a:off x="6954336" y="3130339"/>
            <a:ext cx="959565" cy="1692199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Verbindingslijn: gebogen 78">
            <a:extLst>
              <a:ext uri="{FF2B5EF4-FFF2-40B4-BE49-F238E27FC236}">
                <a16:creationId xmlns:a16="http://schemas.microsoft.com/office/drawing/2014/main" id="{47E0654D-7A0E-4ABA-B2C4-72C6D9CAF816}"/>
              </a:ext>
            </a:extLst>
          </p:cNvPr>
          <p:cNvCxnSpPr>
            <a:cxnSpLocks/>
            <a:stCxn id="45" idx="3"/>
            <a:endCxn id="69" idx="1"/>
          </p:cNvCxnSpPr>
          <p:nvPr/>
        </p:nvCxnSpPr>
        <p:spPr bwMode="auto">
          <a:xfrm flipV="1">
            <a:off x="6954336" y="2410446"/>
            <a:ext cx="959565" cy="2412092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Verbindingslijn: gebogen 79">
            <a:extLst>
              <a:ext uri="{FF2B5EF4-FFF2-40B4-BE49-F238E27FC236}">
                <a16:creationId xmlns:a16="http://schemas.microsoft.com/office/drawing/2014/main" id="{936923DE-7188-4101-817C-5E9C09D071B4}"/>
              </a:ext>
            </a:extLst>
          </p:cNvPr>
          <p:cNvCxnSpPr>
            <a:cxnSpLocks/>
            <a:stCxn id="45" idx="3"/>
            <a:endCxn id="68" idx="1"/>
          </p:cNvCxnSpPr>
          <p:nvPr/>
        </p:nvCxnSpPr>
        <p:spPr bwMode="auto">
          <a:xfrm flipV="1">
            <a:off x="6954336" y="1685141"/>
            <a:ext cx="959565" cy="3137397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1" name="Afbeelding 80">
            <a:extLst>
              <a:ext uri="{FF2B5EF4-FFF2-40B4-BE49-F238E27FC236}">
                <a16:creationId xmlns:a16="http://schemas.microsoft.com/office/drawing/2014/main" id="{C7DC504C-BBD3-42BB-8523-2167A4803C5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6" b="19417"/>
          <a:stretch/>
        </p:blipFill>
        <p:spPr>
          <a:xfrm>
            <a:off x="9739986" y="3310535"/>
            <a:ext cx="579521" cy="367803"/>
          </a:xfrm>
          <a:prstGeom prst="rect">
            <a:avLst/>
          </a:prstGeom>
        </p:spPr>
      </p:pic>
      <p:cxnSp>
        <p:nvCxnSpPr>
          <p:cNvPr id="82" name="Verbindingslijn: gebogen 81">
            <a:extLst>
              <a:ext uri="{FF2B5EF4-FFF2-40B4-BE49-F238E27FC236}">
                <a16:creationId xmlns:a16="http://schemas.microsoft.com/office/drawing/2014/main" id="{D3E10A1B-0138-4DA3-A7D6-EFB829A3EA6A}"/>
              </a:ext>
            </a:extLst>
          </p:cNvPr>
          <p:cNvCxnSpPr>
            <a:cxnSpLocks/>
            <a:stCxn id="81" idx="3"/>
            <a:endCxn id="37" idx="1"/>
          </p:cNvCxnSpPr>
          <p:nvPr/>
        </p:nvCxnSpPr>
        <p:spPr bwMode="auto">
          <a:xfrm flipV="1">
            <a:off x="10319507" y="3330030"/>
            <a:ext cx="553909" cy="164407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Verbindingslijn: gebogen 82">
            <a:extLst>
              <a:ext uri="{FF2B5EF4-FFF2-40B4-BE49-F238E27FC236}">
                <a16:creationId xmlns:a16="http://schemas.microsoft.com/office/drawing/2014/main" id="{BB0E19E9-C43D-402E-A7F7-8AD682021D39}"/>
              </a:ext>
            </a:extLst>
          </p:cNvPr>
          <p:cNvCxnSpPr>
            <a:cxnSpLocks/>
            <a:stCxn id="81" idx="3"/>
            <a:endCxn id="36" idx="1"/>
          </p:cNvCxnSpPr>
          <p:nvPr/>
        </p:nvCxnSpPr>
        <p:spPr bwMode="auto">
          <a:xfrm flipV="1">
            <a:off x="10319507" y="1795832"/>
            <a:ext cx="553909" cy="1698605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Verbindingslijn: gebogen 83">
            <a:extLst>
              <a:ext uri="{FF2B5EF4-FFF2-40B4-BE49-F238E27FC236}">
                <a16:creationId xmlns:a16="http://schemas.microsoft.com/office/drawing/2014/main" id="{72BF1AE9-B4CF-4052-AF13-2E21F7A45211}"/>
              </a:ext>
            </a:extLst>
          </p:cNvPr>
          <p:cNvCxnSpPr>
            <a:cxnSpLocks/>
            <a:stCxn id="81" idx="3"/>
            <a:endCxn id="38" idx="1"/>
          </p:cNvCxnSpPr>
          <p:nvPr/>
        </p:nvCxnSpPr>
        <p:spPr bwMode="auto">
          <a:xfrm>
            <a:off x="10319507" y="3494437"/>
            <a:ext cx="553908" cy="1801967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5" name="Groep 84">
            <a:extLst>
              <a:ext uri="{FF2B5EF4-FFF2-40B4-BE49-F238E27FC236}">
                <a16:creationId xmlns:a16="http://schemas.microsoft.com/office/drawing/2014/main" id="{C4E78C9A-81F2-4281-B797-038D5682B5DE}"/>
              </a:ext>
            </a:extLst>
          </p:cNvPr>
          <p:cNvGrpSpPr/>
          <p:nvPr/>
        </p:nvGrpSpPr>
        <p:grpSpPr>
          <a:xfrm>
            <a:off x="7607883" y="5750844"/>
            <a:ext cx="2008138" cy="301119"/>
            <a:chOff x="7609865" y="5886714"/>
            <a:chExt cx="2008661" cy="480933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86" name="Rectangle 405">
              <a:extLst>
                <a:ext uri="{FF2B5EF4-FFF2-40B4-BE49-F238E27FC236}">
                  <a16:creationId xmlns:a16="http://schemas.microsoft.com/office/drawing/2014/main" id="{DC40F573-5DE6-40A2-BB7D-F9FF9E50F7D7}"/>
                </a:ext>
              </a:extLst>
            </p:cNvPr>
            <p:cNvSpPr/>
            <p:nvPr/>
          </p:nvSpPr>
          <p:spPr>
            <a:xfrm>
              <a:off x="7609865" y="5886714"/>
              <a:ext cx="2008661" cy="480933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87" name="TextBox 422">
              <a:extLst>
                <a:ext uri="{FF2B5EF4-FFF2-40B4-BE49-F238E27FC236}">
                  <a16:creationId xmlns:a16="http://schemas.microsoft.com/office/drawing/2014/main" id="{9FAAD1C3-515A-43E6-875B-D93E9172B527}"/>
                </a:ext>
              </a:extLst>
            </p:cNvPr>
            <p:cNvSpPr txBox="1"/>
            <p:nvPr/>
          </p:nvSpPr>
          <p:spPr>
            <a:xfrm>
              <a:off x="7645507" y="5910912"/>
              <a:ext cx="1937381" cy="4424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alibri"/>
                </a:rPr>
                <a:t>Overflow (external storage)</a:t>
              </a:r>
            </a:p>
          </p:txBody>
        </p:sp>
      </p:grpSp>
      <p:sp>
        <p:nvSpPr>
          <p:cNvPr id="88" name="Down Arrow 539">
            <a:extLst>
              <a:ext uri="{FF2B5EF4-FFF2-40B4-BE49-F238E27FC236}">
                <a16:creationId xmlns:a16="http://schemas.microsoft.com/office/drawing/2014/main" id="{9BAFB2D2-203F-4801-B2E9-7B650F587FA5}"/>
              </a:ext>
            </a:extLst>
          </p:cNvPr>
          <p:cNvSpPr/>
          <p:nvPr/>
        </p:nvSpPr>
        <p:spPr>
          <a:xfrm>
            <a:off x="8495477" y="5537309"/>
            <a:ext cx="190548" cy="28446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5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24CA-8D7F-46ED-84D6-C395F7D1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Assumptions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05381AB-BA45-47F1-AC89-66A0F21AA544}"/>
              </a:ext>
            </a:extLst>
          </p:cNvPr>
          <p:cNvSpPr txBox="1">
            <a:spLocks/>
          </p:cNvSpPr>
          <p:nvPr/>
        </p:nvSpPr>
        <p:spPr>
          <a:xfrm>
            <a:off x="837980" y="1291195"/>
            <a:ext cx="10048884" cy="4195481"/>
          </a:xfrm>
          <a:prstGeom prst="rect">
            <a:avLst/>
          </a:prstGeom>
        </p:spPr>
        <p:txBody>
          <a:bodyPr>
            <a:noAutofit/>
          </a:bodyPr>
          <a:lstStyle>
            <a:lvl1pPr marL="342797" indent="-342797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99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727" indent="-285664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99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2657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599720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6783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3846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0908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7971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5034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0"/>
              </a:spcBef>
            </a:pPr>
            <a:endParaRPr lang="en-US" sz="2400" dirty="0">
              <a:latin typeface="Avenir Next Condensed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The data set is bi-annual (twice a year reporting from 2017-2021).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 </a:t>
            </a:r>
          </a:p>
          <a:p>
            <a:pPr>
              <a:spcBef>
                <a:spcPts val="0"/>
              </a:spcBef>
            </a:pP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Raw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material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requirements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to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produce 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finished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goods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lang="nl-NL" sz="2400" dirty="0">
              <a:solidFill>
                <a:schemeClr val="bg1"/>
              </a:solidFill>
              <a:latin typeface="Avenir Next Condensed"/>
            </a:endParaRPr>
          </a:p>
          <a:p>
            <a:pPr marL="0" indent="0">
              <a:spcBef>
                <a:spcPts val="0"/>
              </a:spcBef>
              <a:buNone/>
            </a:pPr>
            <a:endParaRPr lang="nl-NL" sz="2400" dirty="0">
              <a:solidFill>
                <a:schemeClr val="bg1"/>
              </a:solidFill>
              <a:latin typeface="Avenir Next Condensed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7042C7C-0C1A-482C-8CB4-6FD9A6F3917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01738" y="3187701"/>
            <a:ext cx="7979969" cy="2394703"/>
            <a:chOff x="757" y="2008"/>
            <a:chExt cx="4492" cy="134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DA05972-C301-424A-BF1B-20AA181A4CA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57" y="2008"/>
              <a:ext cx="4453" cy="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4A9D36D4-64C4-487D-B92E-ECB5BF270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2024"/>
              <a:ext cx="939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Finished goods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0EAD70CB-C264-4CF2-8172-5143FC322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2024"/>
              <a:ext cx="71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Pack 1 liter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254B52FB-DB91-487E-92F3-FD89CF1B7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" y="2024"/>
              <a:ext cx="13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NL" sz="12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300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NL" sz="12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mL</a:t>
              </a:r>
              <a:endParaRPr kumimoji="0" lang="en-NL" altLang="en-N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CCFDCEDC-6F18-49D5-999A-503BFF2C5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024"/>
              <a:ext cx="50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Orange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36ACCCFE-EA40-40EC-B220-6D95DF55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" y="2024"/>
              <a:ext cx="481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Mango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9B1C57D0-8688-4799-A1D2-175FFD6F9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" y="2024"/>
              <a:ext cx="64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Vitamin C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265786C6-9286-4240-89FA-BB3C9649E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2211"/>
              <a:ext cx="931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Juicy orange 1L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0A8A7B18-831A-4C20-B0D5-64B7FD729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" y="2211"/>
              <a:ext cx="14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7A1E0DDC-C6DB-4A9F-99D3-6217AFC81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2211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0.200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C8FB0883-1EC1-48E5-8E7C-D15924537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2398"/>
              <a:ext cx="136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Juicy orange-mango 1L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84CF4F34-0D2D-4EA9-9548-C7E61029C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" y="2398"/>
              <a:ext cx="14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63480EE8-377F-40B8-ABB3-E9B0A0F25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2398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0.150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723FA4A8-F142-4448-81EE-0957031A1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398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0.050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35A38BC0-652A-44E5-A7B8-0A4A15130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2585"/>
              <a:ext cx="133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Juicy orange-lemon 1L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F6DC1629-E86D-4F70-896F-D7D3E65FA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" y="2585"/>
              <a:ext cx="14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666BC5A1-7E20-4B2D-A454-3F0C9D2B4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2585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0.190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EC244083-D846-4B89-ADA0-1C3841A23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2585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0.010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DFE3634A-984A-4FF3-BDE9-6A86DCEE6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2772"/>
              <a:ext cx="118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Juicy orange 300mL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C474A831-9B41-4AD4-B322-F8A0F5A68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772"/>
              <a:ext cx="14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0BCA45EB-3C9F-4831-8714-7193A325D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2772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0.060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215F779-BF88-48F7-9E4A-0D13C8CB0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2959"/>
              <a:ext cx="1621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Juicy orange-mango 300mL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D1FFB18B-EC91-4A51-804E-0B685B90B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959"/>
              <a:ext cx="14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535B2B7A-9CAD-49B7-89CB-49B416E59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2959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0.045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000F1B7-2DEA-4B5F-A3B9-D26B592C7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959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0.015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554897D4-0746-4963-AEFD-2C490E4DA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146"/>
              <a:ext cx="159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Juicy orange-lemon 300mL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37AE5CA2-3BD0-4704-96C6-089D5AEED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3146"/>
              <a:ext cx="14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43CDD113-55B4-4BBA-9844-9D0F42B9C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3146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0.057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4E19DCD3-05BF-4B37-8D9D-8B32EA0A5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46"/>
              <a:ext cx="38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0.003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A0CA25DA-89E3-438E-8112-1601A086E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" y="2008"/>
              <a:ext cx="0" cy="13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D76477B4-2BFE-48C0-A7CE-5FF9B0D3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" y="2008"/>
              <a:ext cx="8" cy="13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A90B77A7-8F8B-4A92-A2BC-12E97012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2016"/>
              <a:ext cx="0" cy="13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87C3EF76-66B1-4BC4-A582-6EAA30404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2016"/>
              <a:ext cx="8" cy="13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39" name="Line 37">
              <a:extLst>
                <a:ext uri="{FF2B5EF4-FFF2-40B4-BE49-F238E27FC236}">
                  <a16:creationId xmlns:a16="http://schemas.microsoft.com/office/drawing/2014/main" id="{DB94A79B-4BA9-4BBB-B92A-1CD2E1592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4" y="2016"/>
              <a:ext cx="0" cy="13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0" name="Rectangle 38">
              <a:extLst>
                <a:ext uri="{FF2B5EF4-FFF2-40B4-BE49-F238E27FC236}">
                  <a16:creationId xmlns:a16="http://schemas.microsoft.com/office/drawing/2014/main" id="{601C139C-BC0C-4203-8325-532C6E6F8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2016"/>
              <a:ext cx="8" cy="13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1" name="Line 39">
              <a:extLst>
                <a:ext uri="{FF2B5EF4-FFF2-40B4-BE49-F238E27FC236}">
                  <a16:creationId xmlns:a16="http://schemas.microsoft.com/office/drawing/2014/main" id="{B573AE60-02E9-4483-BF1E-CA3116386F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1" y="2016"/>
              <a:ext cx="0" cy="13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0F521322-4E0E-41D5-BBC9-588970038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2016"/>
              <a:ext cx="8" cy="13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3" name="Line 41">
              <a:extLst>
                <a:ext uri="{FF2B5EF4-FFF2-40B4-BE49-F238E27FC236}">
                  <a16:creationId xmlns:a16="http://schemas.microsoft.com/office/drawing/2014/main" id="{1117E952-4BB4-4D80-81BC-D98DEDD9D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7" y="2016"/>
              <a:ext cx="0" cy="13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CD28A27F-AD2D-431B-8FEE-7E03E02C8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" y="2016"/>
              <a:ext cx="8" cy="13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5" name="Line 43">
              <a:extLst>
                <a:ext uri="{FF2B5EF4-FFF2-40B4-BE49-F238E27FC236}">
                  <a16:creationId xmlns:a16="http://schemas.microsoft.com/office/drawing/2014/main" id="{9EE4D7B7-A0D8-4C46-B4F6-ED46BE5EB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6" y="2016"/>
              <a:ext cx="0" cy="13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6" name="Rectangle 44">
              <a:extLst>
                <a:ext uri="{FF2B5EF4-FFF2-40B4-BE49-F238E27FC236}">
                  <a16:creationId xmlns:a16="http://schemas.microsoft.com/office/drawing/2014/main" id="{41716873-CC6C-479E-94FD-41EE097AC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2016"/>
              <a:ext cx="8" cy="13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7" name="Line 45">
              <a:extLst>
                <a:ext uri="{FF2B5EF4-FFF2-40B4-BE49-F238E27FC236}">
                  <a16:creationId xmlns:a16="http://schemas.microsoft.com/office/drawing/2014/main" id="{2626CC8C-3B71-4AB2-BC51-27C4CE793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2016"/>
              <a:ext cx="0" cy="130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8" name="Rectangle 46">
              <a:extLst>
                <a:ext uri="{FF2B5EF4-FFF2-40B4-BE49-F238E27FC236}">
                  <a16:creationId xmlns:a16="http://schemas.microsoft.com/office/drawing/2014/main" id="{1ED33AAB-FCAE-4212-8DC1-82F48AA60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2016"/>
              <a:ext cx="8" cy="13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1F6FE6CD-29E7-43F1-87D4-E93A3373A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2008"/>
              <a:ext cx="4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76105520-ABE2-4EAF-9BD1-42DD691E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" y="2008"/>
              <a:ext cx="4445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1" name="Line 49">
              <a:extLst>
                <a:ext uri="{FF2B5EF4-FFF2-40B4-BE49-F238E27FC236}">
                  <a16:creationId xmlns:a16="http://schemas.microsoft.com/office/drawing/2014/main" id="{786001E7-7BBB-4408-A127-1C37AF098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2195"/>
              <a:ext cx="4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A267A6A2-372C-4E86-9514-28C02211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" y="2195"/>
              <a:ext cx="4445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98F4E2F8-7D4C-450B-A08B-3BB02E5D0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2382"/>
              <a:ext cx="4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0032573A-2BFF-46F6-B269-8D88AF48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" y="2382"/>
              <a:ext cx="4445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5" name="Line 53">
              <a:extLst>
                <a:ext uri="{FF2B5EF4-FFF2-40B4-BE49-F238E27FC236}">
                  <a16:creationId xmlns:a16="http://schemas.microsoft.com/office/drawing/2014/main" id="{EC9CD7A1-E9FD-4903-8D4E-5B8B07EAF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2569"/>
              <a:ext cx="4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6" name="Rectangle 54">
              <a:extLst>
                <a:ext uri="{FF2B5EF4-FFF2-40B4-BE49-F238E27FC236}">
                  <a16:creationId xmlns:a16="http://schemas.microsoft.com/office/drawing/2014/main" id="{30C6980F-1762-4993-ADA2-58F281AD5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" y="2569"/>
              <a:ext cx="4445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43EFCB4B-F3D9-4A22-9094-DE065CEFA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2756"/>
              <a:ext cx="4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8" name="Rectangle 56">
              <a:extLst>
                <a:ext uri="{FF2B5EF4-FFF2-40B4-BE49-F238E27FC236}">
                  <a16:creationId xmlns:a16="http://schemas.microsoft.com/office/drawing/2014/main" id="{5B83BF3C-C995-4AC2-A7ED-A4F3C3DA1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" y="2756"/>
              <a:ext cx="4445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9" name="Line 57">
              <a:extLst>
                <a:ext uri="{FF2B5EF4-FFF2-40B4-BE49-F238E27FC236}">
                  <a16:creationId xmlns:a16="http://schemas.microsoft.com/office/drawing/2014/main" id="{7C234144-97E0-43C9-8367-B921FEA81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2943"/>
              <a:ext cx="4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0" name="Rectangle 58">
              <a:extLst>
                <a:ext uri="{FF2B5EF4-FFF2-40B4-BE49-F238E27FC236}">
                  <a16:creationId xmlns:a16="http://schemas.microsoft.com/office/drawing/2014/main" id="{97C4E819-FB74-4715-83C9-DB7D0F64A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" y="2943"/>
              <a:ext cx="4445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0D526A81-0206-466A-B645-3EF9E4F72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3130"/>
              <a:ext cx="4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E8E172F2-AAEE-4B9E-8DF1-BA501C0F5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" y="3130"/>
              <a:ext cx="4445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3" name="Line 61">
              <a:extLst>
                <a:ext uri="{FF2B5EF4-FFF2-40B4-BE49-F238E27FC236}">
                  <a16:creationId xmlns:a16="http://schemas.microsoft.com/office/drawing/2014/main" id="{A20B95DD-F46B-4AE8-B5AF-766A3C746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3317"/>
              <a:ext cx="444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4" name="Rectangle 62">
              <a:extLst>
                <a:ext uri="{FF2B5EF4-FFF2-40B4-BE49-F238E27FC236}">
                  <a16:creationId xmlns:a16="http://schemas.microsoft.com/office/drawing/2014/main" id="{BEBD6E3B-9F1B-44A4-AF77-BBB1AA7C3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" y="3317"/>
              <a:ext cx="4445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1876429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9A623-EE61-4F17-9038-FE126A58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9" y="2540000"/>
            <a:ext cx="10858351" cy="18186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A355C3-D552-46C2-AF31-02271FD3E859}"/>
              </a:ext>
            </a:extLst>
          </p:cNvPr>
          <p:cNvSpPr txBox="1">
            <a:spLocks/>
          </p:cNvSpPr>
          <p:nvPr/>
        </p:nvSpPr>
        <p:spPr>
          <a:xfrm>
            <a:off x="761841" y="376243"/>
            <a:ext cx="10969943" cy="741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063" rtl="0" eaLnBrk="1" latinLnBrk="0" hangingPunct="1">
              <a:spcBef>
                <a:spcPct val="0"/>
              </a:spcBef>
              <a:buNone/>
              <a:defRPr sz="3199" b="0" i="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>
                <a:solidFill>
                  <a:srgbClr val="FF0066"/>
                </a:solidFill>
                <a:latin typeface="Avenir Next Condensed"/>
              </a:rPr>
              <a:t>Assumptions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445A89D9-2874-4607-A386-66DF8261EEF7}"/>
              </a:ext>
            </a:extLst>
          </p:cNvPr>
          <p:cNvSpPr txBox="1">
            <a:spLocks/>
          </p:cNvSpPr>
          <p:nvPr/>
        </p:nvSpPr>
        <p:spPr>
          <a:xfrm>
            <a:off x="837980" y="1291195"/>
            <a:ext cx="10048884" cy="4195481"/>
          </a:xfrm>
          <a:prstGeom prst="rect">
            <a:avLst/>
          </a:prstGeom>
        </p:spPr>
        <p:txBody>
          <a:bodyPr>
            <a:noAutofit/>
          </a:bodyPr>
          <a:lstStyle>
            <a:lvl1pPr marL="342797" indent="-342797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99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727" indent="-285664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99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2657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599720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6783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3846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0908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7971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5034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0"/>
              </a:spcBef>
            </a:pPr>
            <a:endParaRPr lang="en-US" sz="2400" dirty="0">
              <a:latin typeface="Avenir Next Condensed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Finished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goods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information (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for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Sales, Distribution, 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and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Warehouse 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usage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nl-NL" sz="2400" dirty="0">
              <a:solidFill>
                <a:schemeClr val="bg1"/>
              </a:solidFill>
              <a:latin typeface="Avenir Nex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5061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6B6E-7CC5-4A3C-B86E-2DEE72D9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615050"/>
            <a:ext cx="9402274" cy="1400530"/>
          </a:xfrm>
        </p:spPr>
        <p:txBody>
          <a:bodyPr/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For Today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5BC04-3DE9-479B-9C03-ACECCB115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91612"/>
            <a:ext cx="1051286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Avenir Next Condensed"/>
              </a:rPr>
              <a:t>(15 minutes): </a:t>
            </a: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Recap week 2</a:t>
            </a:r>
            <a:endParaRPr lang="en-US" sz="2400" b="1" dirty="0">
              <a:solidFill>
                <a:schemeClr val="bg1"/>
              </a:solidFill>
              <a:latin typeface="Avenir Next Condensed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sz="2400" b="1" dirty="0">
                <a:solidFill>
                  <a:schemeClr val="bg1"/>
                </a:solidFill>
                <a:latin typeface="Avenir Next Condensed"/>
              </a:rPr>
              <a:t>30 Minutes): </a:t>
            </a: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Static and interactive Data Visualization, study some examples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Avenir Next Condensed"/>
              </a:rPr>
              <a:t>(30 Minutes): </a:t>
            </a: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Introduce the Group Work (Juicy Fruit Corporation)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Avenir Next Condensed"/>
              </a:rPr>
              <a:t>(60 Minutes): </a:t>
            </a: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Group work: dive into the dataset, formulate KPI’s, start defining context (use Ch1).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Avenir Next Condensed"/>
              </a:rPr>
              <a:t>(After class): </a:t>
            </a: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try out the Python scripts for Geo map and Dashboard app. </a:t>
            </a:r>
          </a:p>
        </p:txBody>
      </p:sp>
    </p:spTree>
    <p:extLst>
      <p:ext uri="{BB962C8B-B14F-4D97-AF65-F5344CB8AC3E}">
        <p14:creationId xmlns:p14="http://schemas.microsoft.com/office/powerpoint/2010/main" val="1596972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0553-EA1C-418A-8853-93B68875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66"/>
                </a:solidFill>
                <a:latin typeface="Avenir Next Condensed"/>
              </a:rPr>
              <a:t>Assumptions</a:t>
            </a:r>
            <a:endParaRPr lang="en-NL" dirty="0"/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ACF9E4FF-25FC-45C0-9770-6971BF993978}"/>
              </a:ext>
            </a:extLst>
          </p:cNvPr>
          <p:cNvSpPr txBox="1">
            <a:spLocks/>
          </p:cNvSpPr>
          <p:nvPr/>
        </p:nvSpPr>
        <p:spPr>
          <a:xfrm>
            <a:off x="705900" y="965204"/>
            <a:ext cx="10048884" cy="4195481"/>
          </a:xfrm>
          <a:prstGeom prst="rect">
            <a:avLst/>
          </a:prstGeom>
        </p:spPr>
        <p:txBody>
          <a:bodyPr>
            <a:noAutofit/>
          </a:bodyPr>
          <a:lstStyle>
            <a:lvl1pPr marL="342797" indent="-342797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99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727" indent="-285664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99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2657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599720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6783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3846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0908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7971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5034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0"/>
              </a:spcBef>
            </a:pPr>
            <a:endParaRPr lang="en-US" sz="2400" dirty="0">
              <a:latin typeface="Avenir Next Condensed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Raw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Avenir Next Condensed"/>
              </a:rPr>
              <a:t>materials</a:t>
            </a:r>
            <a:r>
              <a:rPr lang="nl-NL" sz="2400" dirty="0">
                <a:solidFill>
                  <a:schemeClr val="bg1"/>
                </a:solidFill>
                <a:latin typeface="Avenir Next Condensed"/>
              </a:rPr>
              <a:t>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17869-947E-4B48-A280-28DF6C8D303C}"/>
              </a:ext>
            </a:extLst>
          </p:cNvPr>
          <p:cNvSpPr txBox="1"/>
          <p:nvPr/>
        </p:nvSpPr>
        <p:spPr>
          <a:xfrm>
            <a:off x="6675120" y="4399280"/>
            <a:ext cx="4505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 Next Condensed"/>
              </a:rPr>
              <a:t>*</a:t>
            </a:r>
            <a:r>
              <a:rPr lang="en-US" sz="2000" dirty="0" err="1">
                <a:solidFill>
                  <a:schemeClr val="bg1"/>
                </a:solidFill>
                <a:latin typeface="Avenir Next Condensed"/>
              </a:rPr>
              <a:t>Tetrapack</a:t>
            </a:r>
            <a:r>
              <a:rPr lang="en-US" sz="2000" dirty="0">
                <a:solidFill>
                  <a:schemeClr val="bg1"/>
                </a:solidFill>
                <a:latin typeface="Avenir Next Condensed"/>
              </a:rPr>
              <a:t> 1L and 300mL bottle are in pieces </a:t>
            </a:r>
          </a:p>
          <a:p>
            <a:r>
              <a:rPr lang="en-US" sz="2000" dirty="0">
                <a:solidFill>
                  <a:schemeClr val="bg1"/>
                </a:solidFill>
                <a:latin typeface="Avenir Next Condensed"/>
              </a:rPr>
              <a:t>**Mango, Orange, and citrus syrup are measured in Liters.</a:t>
            </a:r>
            <a:endParaRPr lang="en-NL" sz="2000" dirty="0">
              <a:solidFill>
                <a:schemeClr val="bg1"/>
              </a:solidFill>
              <a:latin typeface="Avenir Next Condense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DF285-D728-4D54-9D60-987653FF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20" y="4113503"/>
            <a:ext cx="2953900" cy="1795135"/>
          </a:xfrm>
          <a:prstGeom prst="rect">
            <a:avLst/>
          </a:prstGeom>
        </p:spPr>
      </p:pic>
      <p:grpSp>
        <p:nvGrpSpPr>
          <p:cNvPr id="10" name="Group 3">
            <a:extLst>
              <a:ext uri="{FF2B5EF4-FFF2-40B4-BE49-F238E27FC236}">
                <a16:creationId xmlns:a16="http://schemas.microsoft.com/office/drawing/2014/main" id="{59FDE3CC-2D42-4582-AE7C-DD70B9CF55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9088" y="2206625"/>
            <a:ext cx="7508874" cy="1760538"/>
            <a:chOff x="1001" y="1390"/>
            <a:chExt cx="4730" cy="1109"/>
          </a:xfrm>
        </p:grpSpPr>
        <p:sp>
          <p:nvSpPr>
            <p:cNvPr id="11" name="AutoShape 2">
              <a:extLst>
                <a:ext uri="{FF2B5EF4-FFF2-40B4-BE49-F238E27FC236}">
                  <a16:creationId xmlns:a16="http://schemas.microsoft.com/office/drawing/2014/main" id="{91FFED09-58F5-49D1-9C81-6F40D96E13B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1" y="1390"/>
              <a:ext cx="4693" cy="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239681F7-0829-47BF-ACBC-505F03963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1405"/>
              <a:ext cx="866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Raw materials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A48D6CA8-C77A-4486-98B3-F23D6EDF6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" y="1405"/>
              <a:ext cx="1073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Shelf life in weeks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6F4C3C87-150F-41E1-AD2E-C20ADDB7E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4" y="1405"/>
              <a:ext cx="1155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Pallet layer content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285B4A3C-AC63-42E9-9BF3-C7296101A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405"/>
              <a:ext cx="85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Pallet content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B806CB3-F990-4481-AD03-9268C993A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2" y="1405"/>
              <a:ext cx="659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Basic price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B26A50FE-D032-4B94-A33B-44877DE7B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1583"/>
              <a:ext cx="947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Tetrapack 1 liter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95D55CAE-FA9C-4356-958F-74F72D88C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1583"/>
              <a:ext cx="1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035E8559-F1C0-4C23-91E2-14D0DC64A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1583"/>
              <a:ext cx="1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247A1A1B-5E27-4271-87C8-DD4E7E808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5" y="1583"/>
              <a:ext cx="38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17,28</a:t>
              </a:r>
              <a:r>
                <a:rPr kumimoji="0" lang="en-US" altLang="en-NL" sz="1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9564F3DE-789D-4E53-A19C-E8985AF7E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" y="1583"/>
              <a:ext cx="37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0.030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0D770C51-0AEF-49E3-B450-6E59AAF43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1762"/>
              <a:ext cx="762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300ml bottle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67B5B8DB-3A9F-469A-B2A8-E3AA78D0F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1762"/>
              <a:ext cx="1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029C5E3D-DADB-4A78-BAB0-C92B3B259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0" y="1762"/>
              <a:ext cx="274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216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F4352F82-D36F-413E-9540-5D6445A9D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762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1,08</a:t>
              </a:r>
              <a:r>
                <a:rPr kumimoji="0" lang="en-US" altLang="en-NL" sz="1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C23C06CC-0786-4D41-AD69-B92E1FC14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" y="1762"/>
              <a:ext cx="37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0.030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DD21E444-B510-440F-8EA0-06BBA4F58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1941"/>
              <a:ext cx="466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Orange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D4791E25-3331-4B34-B9A6-0FC2F0460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1941"/>
              <a:ext cx="20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52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59B21C24-D36C-4B4D-AD33-BA1961C23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1941"/>
              <a:ext cx="1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id="{3972DB3E-EA47-4401-AE39-3016F3908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" y="1941"/>
              <a:ext cx="1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CFEC166F-B866-44A4-922C-FE3C83ADA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" y="1941"/>
              <a:ext cx="37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0.400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A7C1E8CF-AEC5-4FE3-B7E2-3A6D7602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2119"/>
              <a:ext cx="444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Mango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A0B1ADF-ECE6-4D57-AF1F-66E9FE5D8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2119"/>
              <a:ext cx="20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52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511BDB31-6A9F-4099-BCB2-E796A862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119"/>
              <a:ext cx="1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C2B00D29-5A44-49F9-B078-7614EEECA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" y="2119"/>
              <a:ext cx="1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046D4C1B-6773-4169-BFF6-50E5C099C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" y="2119"/>
              <a:ext cx="37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0.900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FA8F56A0-EB02-4169-AE1A-CBD90450D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2298"/>
              <a:ext cx="7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Citrus syrup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0">
              <a:extLst>
                <a:ext uri="{FF2B5EF4-FFF2-40B4-BE49-F238E27FC236}">
                  <a16:creationId xmlns:a16="http://schemas.microsoft.com/office/drawing/2014/main" id="{32F5E7A7-0C94-45DC-9CC2-9975EFDE3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2298"/>
              <a:ext cx="20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52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A64418E0-2D63-4B7C-975D-8DA96F161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298"/>
              <a:ext cx="1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2">
              <a:extLst>
                <a:ext uri="{FF2B5EF4-FFF2-40B4-BE49-F238E27FC236}">
                  <a16:creationId xmlns:a16="http://schemas.microsoft.com/office/drawing/2014/main" id="{1BC4F051-C247-4313-B0C2-6FAD59176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" y="2298"/>
              <a:ext cx="11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4B50B5E-AADB-4C9E-AF9D-70B4E689F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" y="2298"/>
              <a:ext cx="37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NL" altLang="en-NL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0.150</a:t>
              </a:r>
              <a:endPara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Line 34">
              <a:extLst>
                <a:ext uri="{FF2B5EF4-FFF2-40B4-BE49-F238E27FC236}">
                  <a16:creationId xmlns:a16="http://schemas.microsoft.com/office/drawing/2014/main" id="{EDD217C8-983C-4380-AC35-219B27503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1" y="1390"/>
              <a:ext cx="0" cy="10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9C3C0DC8-5397-4DFC-8DC4-5403B3868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" y="1390"/>
              <a:ext cx="7" cy="10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4" name="Line 36">
              <a:extLst>
                <a:ext uri="{FF2B5EF4-FFF2-40B4-BE49-F238E27FC236}">
                  <a16:creationId xmlns:a16="http://schemas.microsoft.com/office/drawing/2014/main" id="{A4706B95-EDD8-4593-AB5F-4FA20DF87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3" y="1397"/>
              <a:ext cx="0" cy="10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FC3924CA-F8E8-49F8-B4F8-9D651EF25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" y="1397"/>
              <a:ext cx="8" cy="10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6" name="Line 38">
              <a:extLst>
                <a:ext uri="{FF2B5EF4-FFF2-40B4-BE49-F238E27FC236}">
                  <a16:creationId xmlns:a16="http://schemas.microsoft.com/office/drawing/2014/main" id="{BE0A95AC-1C41-4FC9-B26F-166610614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9" y="1397"/>
              <a:ext cx="0" cy="10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7" name="Rectangle 39">
              <a:extLst>
                <a:ext uri="{FF2B5EF4-FFF2-40B4-BE49-F238E27FC236}">
                  <a16:creationId xmlns:a16="http://schemas.microsoft.com/office/drawing/2014/main" id="{34104A12-F269-4D76-B698-08B3B23AE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9" y="1397"/>
              <a:ext cx="8" cy="10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8" name="Line 40">
              <a:extLst>
                <a:ext uri="{FF2B5EF4-FFF2-40B4-BE49-F238E27FC236}">
                  <a16:creationId xmlns:a16="http://schemas.microsoft.com/office/drawing/2014/main" id="{5FA911B8-F97F-4F89-B913-D623E91D8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1397"/>
              <a:ext cx="0" cy="10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C5BAE90E-8B24-4271-BD7A-5831C535C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" y="1397"/>
              <a:ext cx="8" cy="10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0" name="Line 42">
              <a:extLst>
                <a:ext uri="{FF2B5EF4-FFF2-40B4-BE49-F238E27FC236}">
                  <a16:creationId xmlns:a16="http://schemas.microsoft.com/office/drawing/2014/main" id="{2D7181A4-456D-4C73-BD8C-32BEB6222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5" y="1397"/>
              <a:ext cx="0" cy="10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9555228E-9816-4856-8E53-F0F598B9C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5" y="1397"/>
              <a:ext cx="8" cy="10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2" name="Line 44">
              <a:extLst>
                <a:ext uri="{FF2B5EF4-FFF2-40B4-BE49-F238E27FC236}">
                  <a16:creationId xmlns:a16="http://schemas.microsoft.com/office/drawing/2014/main" id="{EC657398-3215-4A55-8142-61511633A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7" y="1397"/>
              <a:ext cx="0" cy="10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03F1499-A4F1-437D-BD8D-5EBB79FC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7" y="1397"/>
              <a:ext cx="7" cy="10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3957F47E-DCC7-424D-B52D-F2290E267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390"/>
              <a:ext cx="468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5" name="Rectangle 47">
              <a:extLst>
                <a:ext uri="{FF2B5EF4-FFF2-40B4-BE49-F238E27FC236}">
                  <a16:creationId xmlns:a16="http://schemas.microsoft.com/office/drawing/2014/main" id="{3DD94D22-7157-4192-A59F-34D94CFEC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390"/>
              <a:ext cx="468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6" name="Line 48">
              <a:extLst>
                <a:ext uri="{FF2B5EF4-FFF2-40B4-BE49-F238E27FC236}">
                  <a16:creationId xmlns:a16="http://schemas.microsoft.com/office/drawing/2014/main" id="{8240B79D-6D59-4E02-9A4A-4A753235C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569"/>
              <a:ext cx="468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68E8AF44-B618-4DA1-BF74-1DF3DCB7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569"/>
              <a:ext cx="468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8" name="Line 50">
              <a:extLst>
                <a:ext uri="{FF2B5EF4-FFF2-40B4-BE49-F238E27FC236}">
                  <a16:creationId xmlns:a16="http://schemas.microsoft.com/office/drawing/2014/main" id="{ACCE224F-3963-46C1-99B1-40D832F39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747"/>
              <a:ext cx="468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CBA96664-780F-4D2A-8CA4-D50382F61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47"/>
              <a:ext cx="4686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0" name="Line 52">
              <a:extLst>
                <a:ext uri="{FF2B5EF4-FFF2-40B4-BE49-F238E27FC236}">
                  <a16:creationId xmlns:a16="http://schemas.microsoft.com/office/drawing/2014/main" id="{2D215936-F6C1-4FEE-B06B-3114A1BCC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926"/>
              <a:ext cx="468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1" name="Rectangle 53">
              <a:extLst>
                <a:ext uri="{FF2B5EF4-FFF2-40B4-BE49-F238E27FC236}">
                  <a16:creationId xmlns:a16="http://schemas.microsoft.com/office/drawing/2014/main" id="{050950A9-B77A-42DF-84A4-1369A71C6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926"/>
              <a:ext cx="468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2" name="Line 54">
              <a:extLst>
                <a:ext uri="{FF2B5EF4-FFF2-40B4-BE49-F238E27FC236}">
                  <a16:creationId xmlns:a16="http://schemas.microsoft.com/office/drawing/2014/main" id="{9EB9B4E4-922F-4010-9493-FDA63CA0C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104"/>
              <a:ext cx="468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3" name="Rectangle 55">
              <a:extLst>
                <a:ext uri="{FF2B5EF4-FFF2-40B4-BE49-F238E27FC236}">
                  <a16:creationId xmlns:a16="http://schemas.microsoft.com/office/drawing/2014/main" id="{5C29C3B1-62B9-478A-91ED-BB774B1B7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104"/>
              <a:ext cx="4686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4" name="Line 56">
              <a:extLst>
                <a:ext uri="{FF2B5EF4-FFF2-40B4-BE49-F238E27FC236}">
                  <a16:creationId xmlns:a16="http://schemas.microsoft.com/office/drawing/2014/main" id="{B31B58B4-2AEE-488A-814E-B784C6E66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83"/>
              <a:ext cx="468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5" name="Rectangle 57">
              <a:extLst>
                <a:ext uri="{FF2B5EF4-FFF2-40B4-BE49-F238E27FC236}">
                  <a16:creationId xmlns:a16="http://schemas.microsoft.com/office/drawing/2014/main" id="{614D5B70-6CF2-43FF-8873-34734107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283"/>
              <a:ext cx="468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6" name="Line 58">
              <a:extLst>
                <a:ext uri="{FF2B5EF4-FFF2-40B4-BE49-F238E27FC236}">
                  <a16:creationId xmlns:a16="http://schemas.microsoft.com/office/drawing/2014/main" id="{5F0FFA12-E9E5-46B0-9293-A5138743C9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61"/>
              <a:ext cx="468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  <p:sp>
          <p:nvSpPr>
            <p:cNvPr id="67" name="Rectangle 59">
              <a:extLst>
                <a:ext uri="{FF2B5EF4-FFF2-40B4-BE49-F238E27FC236}">
                  <a16:creationId xmlns:a16="http://schemas.microsoft.com/office/drawing/2014/main" id="{7772C63D-431F-422A-A07D-738B93AB6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61"/>
              <a:ext cx="4686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3617102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FE29-2F18-4D85-A4E4-BC347304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518915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Guide on the assignment (Visualization)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4BF33-021E-4F24-A26F-4F3C8DE0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3" y="1844478"/>
            <a:ext cx="1051286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venir Next Condensed"/>
              </a:rPr>
              <a:t>1. Using the CRISP model of data mining, analyze the dataset. Make a visualization of the key performance indicators (KPIs) for each management roles (purchasing, production, supply chain, and sales).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venir Next Condensed"/>
              </a:rPr>
              <a:t>2. What can you conclude from the current KPIs of each department?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venir Next Condensed"/>
              </a:rPr>
              <a:t>3. Analyze possible relationship (correlation) of at-least 2 departments (e.g. Warehouse capacity of finished goods = demand of finished goods + inventory of finished goods)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venir Next Condensed"/>
              </a:rPr>
              <a:t>4. Provide an advice to the CEO and management of Juicy Fruit Corporation in order to improve its management processes?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2857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FE29-2F18-4D85-A4E4-BC347304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62" y="629266"/>
            <a:ext cx="4165424" cy="1622321"/>
          </a:xfrm>
        </p:spPr>
        <p:txBody>
          <a:bodyPr>
            <a:normAutofit/>
          </a:bodyPr>
          <a:lstStyle/>
          <a:p>
            <a:r>
              <a:rPr lang="en-US" b="1">
                <a:latin typeface="Avenir Next Condensed"/>
              </a:rPr>
              <a:t>Now: start with step 1</a:t>
            </a:r>
            <a:endParaRPr lang="en-NL" b="1">
              <a:latin typeface="Avenir Next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4BF33-021E-4F24-A26F-4F3C8DE0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62" y="2438400"/>
            <a:ext cx="4165423" cy="37854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latin typeface="Avenir Next Condensed"/>
              </a:rPr>
              <a:t>Using the CRISP model of data mining, analyze the dataset. Make a visualization of the key performance indicators (KPIs) for each management roles (purchasing, production, supply chain, and sales). </a:t>
            </a:r>
          </a:p>
          <a:p>
            <a:pPr marL="0" indent="0">
              <a:buNone/>
            </a:pPr>
            <a:r>
              <a:rPr lang="en-US" sz="1800" dirty="0">
                <a:latin typeface="Avenir Next Condensed"/>
              </a:rPr>
              <a:t>In your team:</a:t>
            </a:r>
          </a:p>
          <a:p>
            <a:pPr marL="0" indent="0">
              <a:buNone/>
            </a:pPr>
            <a:r>
              <a:rPr lang="en-US" sz="1800" dirty="0">
                <a:latin typeface="Avenir Next Condensed"/>
              </a:rPr>
              <a:t>Begin with developing a solid business understanding. What are important performance indicators for each manager? How does the company currently perform according to those indicators? </a:t>
            </a:r>
          </a:p>
          <a:p>
            <a:pPr marL="0" indent="0">
              <a:buNone/>
            </a:pPr>
            <a:endParaRPr lang="en-US" sz="1800" dirty="0">
              <a:latin typeface="Avenir Next Condensed"/>
            </a:endParaRP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2719" y="-1"/>
            <a:ext cx="559326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405" y="0"/>
            <a:ext cx="60968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49046" y="2756817"/>
            <a:ext cx="6858000" cy="134436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2" descr="Diagram of a diagram of data&#10;&#10;Description automatically generated">
            <a:extLst>
              <a:ext uri="{FF2B5EF4-FFF2-40B4-BE49-F238E27FC236}">
                <a16:creationId xmlns:a16="http://schemas.microsoft.com/office/drawing/2014/main" id="{67A22D18-4F26-BFC9-F3E6-5C07F9D8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2405" y="697936"/>
            <a:ext cx="5448469" cy="5462124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728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2B7D7C-BC2B-9AA6-2E31-B07C5C27B92E}"/>
              </a:ext>
            </a:extLst>
          </p:cNvPr>
          <p:cNvSpPr/>
          <p:nvPr/>
        </p:nvSpPr>
        <p:spPr>
          <a:xfrm>
            <a:off x="6106053" y="1102056"/>
            <a:ext cx="5447658" cy="140913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23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4081-8959-44AF-967D-0FECA68B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27" y="480999"/>
            <a:ext cx="9402274" cy="140053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FF0066"/>
                </a:solidFill>
                <a:latin typeface="Avenir Next Condensed"/>
              </a:rPr>
              <a:t>Assigment</a:t>
            </a:r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 (For Next Week)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9F3D5-FD15-41A8-9ACB-F7553B15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25" y="2052919"/>
            <a:ext cx="961525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**Starting week 4, we will focus on Storytelling Part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Avenir Next Condensed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Read pages 19-33 of the Book Storytelling with Data (The Importance of Context), Optional reading: pages 71 – 98 (Eliminating Clutter).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Practice with the interactive visualization scripts on #OO.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Continue exploring the Juicy Fruit Corporation dataset.</a:t>
            </a:r>
            <a:endParaRPr lang="en-NL" sz="2400" dirty="0">
              <a:solidFill>
                <a:schemeClr val="bg1"/>
              </a:solidFill>
              <a:latin typeface="Avenir Nex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2952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713E-6DC8-4FF1-BADE-22A4CF3C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263529"/>
            <a:ext cx="10512862" cy="1325563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Weekly Program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B6361-155B-4B2B-B0AA-502B7B98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65" y="833866"/>
            <a:ext cx="10530645" cy="49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1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4C3C-F995-4900-82B6-3E76B0476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091" y="528475"/>
            <a:ext cx="9141619" cy="963612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Week 3 Learning goals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E4092-05E1-4588-B400-8D6BB1DEC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1" y="2114550"/>
            <a:ext cx="9141619" cy="2628900"/>
          </a:xfrm>
        </p:spPr>
        <p:txBody>
          <a:bodyPr>
            <a:noAutofit/>
          </a:bodyPr>
          <a:lstStyle/>
          <a:p>
            <a:pPr algn="l"/>
            <a:r>
              <a:rPr lang="en-US" sz="2400" cap="none" dirty="0">
                <a:solidFill>
                  <a:schemeClr val="bg1"/>
                </a:solidFill>
                <a:latin typeface="Avenir Next Condensed"/>
              </a:rPr>
              <a:t>At the end of this course, the student must be able to:</a:t>
            </a:r>
          </a:p>
          <a:p>
            <a:pPr algn="l"/>
            <a:endParaRPr lang="en-US" sz="2400" cap="none" dirty="0">
              <a:solidFill>
                <a:schemeClr val="bg1"/>
              </a:solidFill>
              <a:latin typeface="Avenir Next Condensed"/>
            </a:endParaRPr>
          </a:p>
          <a:p>
            <a:pPr marL="457200" indent="-457200" algn="l">
              <a:buAutoNum type="arabicPeriod"/>
            </a:pPr>
            <a:r>
              <a:rPr lang="en-US" sz="2400" cap="none" dirty="0">
                <a:solidFill>
                  <a:schemeClr val="bg1"/>
                </a:solidFill>
                <a:latin typeface="Avenir Next Condensed"/>
              </a:rPr>
              <a:t>Understand static versus interactive visualization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2400" cap="none" dirty="0">
                <a:solidFill>
                  <a:schemeClr val="bg1"/>
                </a:solidFill>
                <a:latin typeface="Avenir Next Condensed"/>
              </a:rPr>
              <a:t>Learn interactive visualization using Python packages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2400" cap="none" dirty="0">
                <a:solidFill>
                  <a:schemeClr val="bg1"/>
                </a:solidFill>
                <a:latin typeface="Avenir Next Condensed"/>
              </a:rPr>
              <a:t>Implement both types of visualization using the Juicy Fruit Corporation data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sz="2400" cap="none" dirty="0">
              <a:solidFill>
                <a:schemeClr val="bg1"/>
              </a:solidFill>
              <a:latin typeface="Avenir Next Condensed"/>
            </a:endParaRPr>
          </a:p>
          <a:p>
            <a:pPr marL="457200" indent="-457200" algn="l">
              <a:buAutoNum type="arabicPeriod"/>
            </a:pPr>
            <a:endParaRPr lang="en-US" sz="2400" cap="none" dirty="0">
              <a:solidFill>
                <a:schemeClr val="bg1"/>
              </a:solidFill>
              <a:latin typeface="Avenir Next Condensed"/>
            </a:endParaRPr>
          </a:p>
          <a:p>
            <a:pPr algn="l"/>
            <a:endParaRPr lang="en-NL" sz="2400" cap="none" dirty="0">
              <a:solidFill>
                <a:schemeClr val="bg1"/>
              </a:solidFill>
              <a:latin typeface="Avenir Nex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6906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0672-54D7-4989-8D98-7294ED45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111129"/>
            <a:ext cx="10512862" cy="1325563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Static</a:t>
            </a:r>
            <a:r>
              <a:rPr lang="en-US" sz="3600" b="1" dirty="0"/>
              <a:t> </a:t>
            </a:r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Visualization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7F2002F-0C1C-4B2C-B014-2E3ADAE5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0221" y="1825625"/>
            <a:ext cx="8408383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F6768-FF7E-4582-A09E-042AC2E9A57D}"/>
              </a:ext>
            </a:extLst>
          </p:cNvPr>
          <p:cNvSpPr txBox="1"/>
          <p:nvPr/>
        </p:nvSpPr>
        <p:spPr>
          <a:xfrm>
            <a:off x="1890221" y="632968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Salmeron-Manzano &amp; Manzano-</a:t>
            </a:r>
            <a:r>
              <a:rPr lang="en-US" dirty="0" err="1"/>
              <a:t>Agugliaro</a:t>
            </a:r>
            <a:r>
              <a:rPr lang="en-US" dirty="0"/>
              <a:t> 2018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40813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102F6-2105-4D4A-B9CE-1DD7E605D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6FAD-CBCD-4161-9B64-5789205E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C58-BB70-42BA-A9B9-ED0586759758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04564-BEC7-4BA1-830C-1ABBE548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9661C-4CA4-45B2-BFEC-E070B832F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15" r="1100" b="7437"/>
          <a:stretch/>
        </p:blipFill>
        <p:spPr>
          <a:xfrm>
            <a:off x="67010" y="1168214"/>
            <a:ext cx="12054805" cy="45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0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FB7D12-A349-4021-B12E-4AA48C3BE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93" y="0"/>
            <a:ext cx="9977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66429E8-2303-4D45-A27D-DEF2457931F4}"/>
              </a:ext>
            </a:extLst>
          </p:cNvPr>
          <p:cNvSpPr txBox="1"/>
          <p:nvPr/>
        </p:nvSpPr>
        <p:spPr>
          <a:xfrm>
            <a:off x="127246" y="6519446"/>
            <a:ext cx="6297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hlinkClick r:id="rId3"/>
              </a:rPr>
              <a:t>GitHub - </a:t>
            </a:r>
            <a:r>
              <a:rPr lang="en-US" sz="800" dirty="0" err="1">
                <a:hlinkClick r:id="rId3"/>
              </a:rPr>
              <a:t>hzjken</a:t>
            </a:r>
            <a:r>
              <a:rPr lang="en-US" sz="800" dirty="0">
                <a:hlinkClick r:id="rId3"/>
              </a:rPr>
              <a:t>/multimodal-transportation-optimization: A project on using mathematical programming to solve multi-modal transportation cost minimization in goods delivery and supply chain management.</a:t>
            </a:r>
            <a:endParaRPr lang="en-NL" sz="800" dirty="0"/>
          </a:p>
        </p:txBody>
      </p:sp>
    </p:spTree>
    <p:extLst>
      <p:ext uri="{BB962C8B-B14F-4D97-AF65-F5344CB8AC3E}">
        <p14:creationId xmlns:p14="http://schemas.microsoft.com/office/powerpoint/2010/main" val="100139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3033-697C-4908-9BD6-271E6173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Interactive Visualization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3463-439E-4E1F-868A-C9DD86DCA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25" y="2052919"/>
            <a:ext cx="9803787" cy="41954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Interactive visualizations are commonly seen on the web only as applications.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Users can select specific data points to build a visualized story of their choosing.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Next Condensed"/>
              </a:rPr>
              <a:t>Better known as Data Visualization Apps, these visualizations allow the user to be part of the data visualization process by building a story of their choosing.</a:t>
            </a:r>
            <a:endParaRPr lang="en-NL" sz="2400" dirty="0">
              <a:solidFill>
                <a:schemeClr val="bg1"/>
              </a:solidFill>
              <a:latin typeface="Avenir Nex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1535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023A1-A989-402C-BE11-735F5F48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66"/>
                </a:solidFill>
                <a:latin typeface="Avenir Next Condensed"/>
              </a:rPr>
              <a:t>Interactive visualizations examples</a:t>
            </a:r>
            <a:endParaRPr lang="en-NL" sz="4000" b="1" dirty="0">
              <a:solidFill>
                <a:srgbClr val="FF0066"/>
              </a:solidFill>
              <a:latin typeface="Avenir Next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39215-8763-4DE4-876D-7F2C3AB30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25" y="2052919"/>
            <a:ext cx="9492703" cy="419548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hlinkClick r:id="rId2"/>
              </a:rPr>
              <a:t>Diversity by location in the US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hlinkClick r:id="rId3"/>
              </a:rPr>
              <a:t>COVID-19 dashboard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L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01D3C-8470-0121-B82B-259E93BA1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9" y="3708645"/>
            <a:ext cx="5757386" cy="2739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72590-3C2F-8D1C-EA8A-B4636F702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512" y="3708645"/>
            <a:ext cx="5841834" cy="27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72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BDA81901C6AC4D9F18DDCF9911239C" ma:contentTypeVersion="4" ma:contentTypeDescription="Een nieuw document maken." ma:contentTypeScope="" ma:versionID="136fad17bc1cfdca424e1630a851a4f2">
  <xsd:schema xmlns:xsd="http://www.w3.org/2001/XMLSchema" xmlns:xs="http://www.w3.org/2001/XMLSchema" xmlns:p="http://schemas.microsoft.com/office/2006/metadata/properties" xmlns:ns2="606c880e-4f82-4cc2-a4d4-fae0924b1316" xmlns:ns3="2e75f932-42c3-4d02-98ae-3cf77a6e4870" targetNamespace="http://schemas.microsoft.com/office/2006/metadata/properties" ma:root="true" ma:fieldsID="070d92ac1938f96ec99e4fbfaf150600" ns2:_="" ns3:_="">
    <xsd:import namespace="606c880e-4f82-4cc2-a4d4-fae0924b1316"/>
    <xsd:import namespace="2e75f932-42c3-4d02-98ae-3cf77a6e48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6c880e-4f82-4cc2-a4d4-fae0924b13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75f932-42c3-4d02-98ae-3cf77a6e487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F6383A-7EED-404A-9E9A-4D52441592EB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06c880e-4f82-4cc2-a4d4-fae0924b1316"/>
    <ds:schemaRef ds:uri="http://schemas.microsoft.com/office/2006/documentManagement/types"/>
    <ds:schemaRef ds:uri="http://schemas.microsoft.com/office/2006/metadata/properties"/>
    <ds:schemaRef ds:uri="http://purl.org/dc/terms/"/>
    <ds:schemaRef ds:uri="2e75f932-42c3-4d02-98ae-3cf77a6e4870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A932D5B-9944-4C6F-A080-3D8326567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9A5563-4C32-4DF2-AAE5-991BAC32AA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6c880e-4f82-4cc2-a4d4-fae0924b1316"/>
    <ds:schemaRef ds:uri="2e75f932-42c3-4d02-98ae-3cf77a6e48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1089</Words>
  <Application>Microsoft Office PowerPoint</Application>
  <PresentationFormat>Custom</PresentationFormat>
  <Paragraphs>189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Next Condensed</vt:lpstr>
      <vt:lpstr>Avenir Next Condensed Demi Bold</vt:lpstr>
      <vt:lpstr>Calibri</vt:lpstr>
      <vt:lpstr>Century Gothic</vt:lpstr>
      <vt:lpstr>Wingdings 3</vt:lpstr>
      <vt:lpstr>Ion</vt:lpstr>
      <vt:lpstr>PowerPoint Presentation</vt:lpstr>
      <vt:lpstr>For Today</vt:lpstr>
      <vt:lpstr>Weekly Program</vt:lpstr>
      <vt:lpstr>Week 3 Learning goals</vt:lpstr>
      <vt:lpstr>Static Visualization</vt:lpstr>
      <vt:lpstr>PowerPoint Presentation</vt:lpstr>
      <vt:lpstr>PowerPoint Presentation</vt:lpstr>
      <vt:lpstr>Interactive Visualization</vt:lpstr>
      <vt:lpstr>Interactive visualizations examples</vt:lpstr>
      <vt:lpstr>Interactive visualizations: exercise</vt:lpstr>
      <vt:lpstr>Visualization packages in Python</vt:lpstr>
      <vt:lpstr>Dashboards</vt:lpstr>
      <vt:lpstr>Juicy Fruit Corporation</vt:lpstr>
      <vt:lpstr>The challenge…</vt:lpstr>
      <vt:lpstr>PowerPoint Presentation</vt:lpstr>
      <vt:lpstr>Management: 4 Departments</vt:lpstr>
      <vt:lpstr>Juicy Fruit Corporation Supply Chain</vt:lpstr>
      <vt:lpstr>Assumptions</vt:lpstr>
      <vt:lpstr>PowerPoint Presentation</vt:lpstr>
      <vt:lpstr>Assumptions</vt:lpstr>
      <vt:lpstr>Guide on the assignment (Visualization)</vt:lpstr>
      <vt:lpstr>Now: start with step 1</vt:lpstr>
      <vt:lpstr>Assigment (For Next Week)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Frazen Zondervan</dc:creator>
  <cp:lastModifiedBy>Rogier van Weelden</cp:lastModifiedBy>
  <cp:revision>204</cp:revision>
  <dcterms:created xsi:type="dcterms:W3CDTF">2021-02-02T14:05:06Z</dcterms:created>
  <dcterms:modified xsi:type="dcterms:W3CDTF">2023-09-19T20:55:07Z</dcterms:modified>
</cp:coreProperties>
</file>